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3"/>
  </p:notesMasterIdLst>
  <p:sldIdLst>
    <p:sldId id="316" r:id="rId2"/>
    <p:sldId id="321" r:id="rId3"/>
    <p:sldId id="322" r:id="rId4"/>
    <p:sldId id="319" r:id="rId5"/>
    <p:sldId id="317" r:id="rId6"/>
    <p:sldId id="318" r:id="rId7"/>
    <p:sldId id="337" r:id="rId8"/>
    <p:sldId id="320" r:id="rId9"/>
    <p:sldId id="280" r:id="rId10"/>
    <p:sldId id="313" r:id="rId11"/>
    <p:sldId id="314" r:id="rId12"/>
    <p:sldId id="340" r:id="rId13"/>
    <p:sldId id="341" r:id="rId14"/>
    <p:sldId id="295" r:id="rId15"/>
    <p:sldId id="296" r:id="rId16"/>
    <p:sldId id="297" r:id="rId17"/>
    <p:sldId id="298" r:id="rId18"/>
    <p:sldId id="299" r:id="rId19"/>
    <p:sldId id="300" r:id="rId20"/>
    <p:sldId id="301" r:id="rId21"/>
    <p:sldId id="302" r:id="rId22"/>
    <p:sldId id="303" r:id="rId23"/>
    <p:sldId id="304" r:id="rId24"/>
    <p:sldId id="315" r:id="rId25"/>
    <p:sldId id="306" r:id="rId26"/>
    <p:sldId id="307" r:id="rId27"/>
    <p:sldId id="308" r:id="rId28"/>
    <p:sldId id="261" r:id="rId29"/>
    <p:sldId id="264" r:id="rId30"/>
    <p:sldId id="267" r:id="rId31"/>
    <p:sldId id="263" r:id="rId32"/>
    <p:sldId id="265" r:id="rId33"/>
    <p:sldId id="266" r:id="rId34"/>
    <p:sldId id="268" r:id="rId35"/>
    <p:sldId id="323" r:id="rId36"/>
    <p:sldId id="324" r:id="rId37"/>
    <p:sldId id="325" r:id="rId38"/>
    <p:sldId id="326" r:id="rId39"/>
    <p:sldId id="327" r:id="rId40"/>
    <p:sldId id="328" r:id="rId41"/>
    <p:sldId id="329" r:id="rId42"/>
    <p:sldId id="330" r:id="rId43"/>
    <p:sldId id="331" r:id="rId44"/>
    <p:sldId id="332" r:id="rId45"/>
    <p:sldId id="333" r:id="rId46"/>
    <p:sldId id="334" r:id="rId47"/>
    <p:sldId id="335" r:id="rId48"/>
    <p:sldId id="336" r:id="rId49"/>
    <p:sldId id="338" r:id="rId50"/>
    <p:sldId id="339" r:id="rId51"/>
    <p:sldId id="279" r:id="rId52"/>
  </p:sldIdLst>
  <p:sldSz cx="9144000" cy="6858000" type="screen4x3"/>
  <p:notesSz cx="6858000" cy="9144000"/>
  <p:defaultTextStyle>
    <a:defPPr>
      <a:defRPr lang="pl-PL"/>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0000"/>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98430" autoAdjust="0"/>
  </p:normalViewPr>
  <p:slideViewPr>
    <p:cSldViewPr>
      <p:cViewPr>
        <p:scale>
          <a:sx n="70" d="100"/>
          <a:sy n="70" d="100"/>
        </p:scale>
        <p:origin x="-1666" y="-442"/>
      </p:cViewPr>
      <p:guideLst>
        <p:guide orient="horz" pos="2160"/>
        <p:guide pos="2880"/>
      </p:guideLst>
    </p:cSldViewPr>
  </p:slideViewPr>
  <p:outlineViewPr>
    <p:cViewPr>
      <p:scale>
        <a:sx n="33" d="100"/>
        <a:sy n="33" d="100"/>
      </p:scale>
      <p:origin x="101" y="3378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pl-PL" dirty="0"/>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84F3B33A-D517-463E-8A3F-62F79673FAEA}" type="datetimeFigureOut">
              <a:rPr lang="pl-PL"/>
              <a:pPr>
                <a:defRPr/>
              </a:pPr>
              <a:t>2014-10-16</a:t>
            </a:fld>
            <a:endParaRPr lang="pl-PL" dirty="0"/>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l-PL" noProof="0" dirty="0" smtClean="0"/>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pl-PL" dirty="0"/>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12C4ECA1-3BEF-4CC2-BC96-1CA1A9C0B97F}" type="slidenum">
              <a:rPr lang="pl-PL"/>
              <a:pPr>
                <a:defRPr/>
              </a:pPr>
              <a:t>‹#›</a:t>
            </a:fld>
            <a:endParaRPr lang="pl-PL"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12C4ECA1-3BEF-4CC2-BC96-1CA1A9C0B97F}" type="slidenum">
              <a:rPr lang="pl-PL" smtClean="0"/>
              <a:pPr>
                <a:defRPr/>
              </a:pPr>
              <a:t>30</a:t>
            </a:fld>
            <a:endParaRPr lang="pl-PL"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53251" name="Symbol zastępczy notatek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l-PL" dirty="0" smtClean="0"/>
          </a:p>
        </p:txBody>
      </p:sp>
      <p:sp>
        <p:nvSpPr>
          <p:cNvPr id="53252"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C38B15F-E125-47F4-87B2-17DEB73CD24E}" type="slidenum">
              <a:rPr lang="pl-PL"/>
              <a:pPr/>
              <a:t>43</a:t>
            </a:fld>
            <a:endParaRPr lang="pl-PL"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4" name="Group 1026"/>
          <p:cNvGrpSpPr>
            <a:grpSpLocks/>
          </p:cNvGrpSpPr>
          <p:nvPr/>
        </p:nvGrpSpPr>
        <p:grpSpPr bwMode="auto">
          <a:xfrm>
            <a:off x="0" y="0"/>
            <a:ext cx="8478838" cy="6173788"/>
            <a:chOff x="0" y="0"/>
            <a:chExt cx="5341" cy="3889"/>
          </a:xfrm>
        </p:grpSpPr>
        <p:sp>
          <p:nvSpPr>
            <p:cNvPr id="5" name="Freeform 1027"/>
            <p:cNvSpPr>
              <a:spLocks/>
            </p:cNvSpPr>
            <p:nvPr/>
          </p:nvSpPr>
          <p:spPr bwMode="auto">
            <a:xfrm>
              <a:off x="0" y="0"/>
              <a:ext cx="3863" cy="3889"/>
            </a:xfrm>
            <a:custGeom>
              <a:avLst/>
              <a:gdLst/>
              <a:ahLst/>
              <a:cxnLst>
                <a:cxn ang="0">
                  <a:pos x="3862" y="3418"/>
                </a:cxn>
                <a:cxn ang="0">
                  <a:pos x="457" y="0"/>
                </a:cxn>
                <a:cxn ang="0">
                  <a:pos x="0" y="0"/>
                </a:cxn>
                <a:cxn ang="0">
                  <a:pos x="0" y="481"/>
                </a:cxn>
                <a:cxn ang="0">
                  <a:pos x="3394" y="3888"/>
                </a:cxn>
                <a:cxn ang="0">
                  <a:pos x="3862" y="3418"/>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000"/>
              </a:schemeClr>
            </a:solidFill>
            <a:ln w="9525">
              <a:noFill/>
              <a:round/>
              <a:headEnd type="none" w="sm" len="sm"/>
              <a:tailEnd type="none" w="sm" len="sm"/>
            </a:ln>
            <a:effectLst/>
          </p:spPr>
          <p:txBody>
            <a:bodyPr/>
            <a:lstStyle/>
            <a:p>
              <a:pPr>
                <a:defRPr/>
              </a:pPr>
              <a:endParaRPr lang="pl-PL" dirty="0">
                <a:cs typeface="+mn-cs"/>
              </a:endParaRPr>
            </a:p>
          </p:txBody>
        </p:sp>
        <p:sp>
          <p:nvSpPr>
            <p:cNvPr id="6" name="Freeform 1028"/>
            <p:cNvSpPr>
              <a:spLocks/>
            </p:cNvSpPr>
            <p:nvPr/>
          </p:nvSpPr>
          <p:spPr bwMode="auto">
            <a:xfrm>
              <a:off x="860" y="0"/>
              <a:ext cx="3394" cy="3223"/>
            </a:xfrm>
            <a:custGeom>
              <a:avLst/>
              <a:gdLst/>
              <a:ahLst/>
              <a:cxnLst>
                <a:cxn ang="0">
                  <a:pos x="370" y="0"/>
                </a:cxn>
                <a:cxn ang="0">
                  <a:pos x="3393" y="3036"/>
                </a:cxn>
                <a:cxn ang="0">
                  <a:pos x="3208" y="3222"/>
                </a:cxn>
                <a:cxn ang="0">
                  <a:pos x="0" y="0"/>
                </a:cxn>
                <a:cxn ang="0">
                  <a:pos x="370" y="0"/>
                </a:cxn>
              </a:cxnLst>
              <a:rect l="0" t="0" r="r" b="b"/>
              <a:pathLst>
                <a:path w="3394" h="3223">
                  <a:moveTo>
                    <a:pt x="370" y="0"/>
                  </a:moveTo>
                  <a:lnTo>
                    <a:pt x="3393" y="3036"/>
                  </a:lnTo>
                  <a:lnTo>
                    <a:pt x="3208" y="3222"/>
                  </a:lnTo>
                  <a:lnTo>
                    <a:pt x="0" y="0"/>
                  </a:lnTo>
                  <a:lnTo>
                    <a:pt x="370" y="0"/>
                  </a:lnTo>
                </a:path>
              </a:pathLst>
            </a:custGeom>
            <a:solidFill>
              <a:schemeClr val="bg1">
                <a:alpha val="50000"/>
              </a:schemeClr>
            </a:solidFill>
            <a:ln w="9525">
              <a:noFill/>
              <a:round/>
              <a:headEnd type="none" w="sm" len="sm"/>
              <a:tailEnd type="none" w="sm" len="sm"/>
            </a:ln>
            <a:effectLst/>
          </p:spPr>
          <p:txBody>
            <a:bodyPr/>
            <a:lstStyle/>
            <a:p>
              <a:pPr>
                <a:defRPr/>
              </a:pPr>
              <a:endParaRPr lang="pl-PL" dirty="0">
                <a:cs typeface="+mn-cs"/>
              </a:endParaRPr>
            </a:p>
          </p:txBody>
        </p:sp>
        <p:sp>
          <p:nvSpPr>
            <p:cNvPr id="7" name="Freeform 1029"/>
            <p:cNvSpPr>
              <a:spLocks/>
            </p:cNvSpPr>
            <p:nvPr/>
          </p:nvSpPr>
          <p:spPr bwMode="auto">
            <a:xfrm>
              <a:off x="2187" y="0"/>
              <a:ext cx="2859" cy="2556"/>
            </a:xfrm>
            <a:custGeom>
              <a:avLst/>
              <a:gdLst/>
              <a:ahLst/>
              <a:cxnLst>
                <a:cxn ang="0">
                  <a:pos x="630" y="0"/>
                </a:cxn>
                <a:cxn ang="0">
                  <a:pos x="2858" y="2238"/>
                </a:cxn>
                <a:cxn ang="0">
                  <a:pos x="2543" y="2555"/>
                </a:cxn>
                <a:cxn ang="0">
                  <a:pos x="0" y="0"/>
                </a:cxn>
                <a:cxn ang="0">
                  <a:pos x="630" y="0"/>
                </a:cxn>
              </a:cxnLst>
              <a:rect l="0" t="0" r="r" b="b"/>
              <a:pathLst>
                <a:path w="2859" h="2556">
                  <a:moveTo>
                    <a:pt x="630" y="0"/>
                  </a:moveTo>
                  <a:lnTo>
                    <a:pt x="2858" y="2238"/>
                  </a:lnTo>
                  <a:lnTo>
                    <a:pt x="2543" y="2555"/>
                  </a:lnTo>
                  <a:lnTo>
                    <a:pt x="0" y="0"/>
                  </a:lnTo>
                  <a:lnTo>
                    <a:pt x="630" y="0"/>
                  </a:lnTo>
                </a:path>
              </a:pathLst>
            </a:custGeom>
            <a:solidFill>
              <a:schemeClr val="bg1">
                <a:alpha val="50000"/>
              </a:schemeClr>
            </a:solidFill>
            <a:ln w="9525">
              <a:noFill/>
              <a:round/>
              <a:headEnd type="none" w="sm" len="sm"/>
              <a:tailEnd type="none" w="sm" len="sm"/>
            </a:ln>
            <a:effectLst/>
          </p:spPr>
          <p:txBody>
            <a:bodyPr/>
            <a:lstStyle/>
            <a:p>
              <a:pPr>
                <a:defRPr/>
              </a:pPr>
              <a:endParaRPr lang="pl-PL" dirty="0">
                <a:cs typeface="+mn-cs"/>
              </a:endParaRPr>
            </a:p>
          </p:txBody>
        </p:sp>
        <p:sp>
          <p:nvSpPr>
            <p:cNvPr id="8" name="Freeform 1030"/>
            <p:cNvSpPr>
              <a:spLocks/>
            </p:cNvSpPr>
            <p:nvPr/>
          </p:nvSpPr>
          <p:spPr bwMode="auto">
            <a:xfrm>
              <a:off x="3055" y="0"/>
              <a:ext cx="2286" cy="2121"/>
            </a:xfrm>
            <a:custGeom>
              <a:avLst/>
              <a:gdLst/>
              <a:ahLst/>
              <a:cxnLst>
                <a:cxn ang="0">
                  <a:pos x="0" y="0"/>
                </a:cxn>
                <a:cxn ang="0">
                  <a:pos x="2111" y="2120"/>
                </a:cxn>
                <a:cxn ang="0">
                  <a:pos x="2285" y="1945"/>
                </a:cxn>
                <a:cxn ang="0">
                  <a:pos x="348" y="0"/>
                </a:cxn>
                <a:cxn ang="0">
                  <a:pos x="0" y="0"/>
                </a:cxn>
              </a:cxnLst>
              <a:rect l="0" t="0" r="r" b="b"/>
              <a:pathLst>
                <a:path w="2286" h="2121">
                  <a:moveTo>
                    <a:pt x="0" y="0"/>
                  </a:moveTo>
                  <a:lnTo>
                    <a:pt x="2111" y="2120"/>
                  </a:lnTo>
                  <a:lnTo>
                    <a:pt x="2285" y="1945"/>
                  </a:lnTo>
                  <a:lnTo>
                    <a:pt x="348" y="0"/>
                  </a:lnTo>
                  <a:lnTo>
                    <a:pt x="0" y="0"/>
                  </a:lnTo>
                </a:path>
              </a:pathLst>
            </a:custGeom>
            <a:solidFill>
              <a:schemeClr val="bg1">
                <a:alpha val="50000"/>
              </a:schemeClr>
            </a:solidFill>
            <a:ln w="9525">
              <a:noFill/>
              <a:round/>
              <a:headEnd type="none" w="sm" len="sm"/>
              <a:tailEnd type="none" w="sm" len="sm"/>
            </a:ln>
            <a:effectLst/>
          </p:spPr>
          <p:txBody>
            <a:bodyPr/>
            <a:lstStyle/>
            <a:p>
              <a:pPr>
                <a:defRPr/>
              </a:pPr>
              <a:endParaRPr lang="pl-PL" dirty="0">
                <a:cs typeface="+mn-cs"/>
              </a:endParaRPr>
            </a:p>
          </p:txBody>
        </p:sp>
      </p:grpSp>
      <p:sp>
        <p:nvSpPr>
          <p:cNvPr id="4103" name="Rectangle 1031"/>
          <p:cNvSpPr>
            <a:spLocks noGrp="1" noChangeArrowheads="1"/>
          </p:cNvSpPr>
          <p:nvPr>
            <p:ph type="ctrTitle" sz="quarter"/>
          </p:nvPr>
        </p:nvSpPr>
        <p:spPr>
          <a:xfrm>
            <a:off x="685800" y="1143000"/>
            <a:ext cx="7772400" cy="1143000"/>
          </a:xfrm>
        </p:spPr>
        <p:txBody>
          <a:bodyPr/>
          <a:lstStyle>
            <a:lvl1pPr>
              <a:defRPr/>
            </a:lvl1pPr>
          </a:lstStyle>
          <a:p>
            <a:r>
              <a:rPr lang="pl-PL"/>
              <a:t>Kliknij, aby edytować styl wzorca tytułu</a:t>
            </a:r>
          </a:p>
        </p:txBody>
      </p:sp>
      <p:sp>
        <p:nvSpPr>
          <p:cNvPr id="4104" name="Rectangle 1032"/>
          <p:cNvSpPr>
            <a:spLocks noGrp="1" noChangeArrowheads="1"/>
          </p:cNvSpPr>
          <p:nvPr>
            <p:ph type="subTitle" sz="quarter" idx="1"/>
          </p:nvPr>
        </p:nvSpPr>
        <p:spPr>
          <a:xfrm>
            <a:off x="1371600" y="2819400"/>
            <a:ext cx="6400800" cy="1752600"/>
          </a:xfrm>
          <a:ln w="9525">
            <a:headEnd/>
            <a:tailEnd/>
          </a:ln>
        </p:spPr>
        <p:txBody>
          <a:bodyPr lIns="92075" tIns="46038" rIns="92075" bIns="46038"/>
          <a:lstStyle>
            <a:lvl1pPr marL="0" indent="0" algn="ctr">
              <a:buFont typeface="Wingdings" pitchFamily="2" charset="2"/>
              <a:buNone/>
              <a:defRPr/>
            </a:lvl1pPr>
          </a:lstStyle>
          <a:p>
            <a:r>
              <a:rPr lang="pl-PL"/>
              <a:t>Kliknij, aby edytować styl wzorca podtytułu</a:t>
            </a:r>
          </a:p>
        </p:txBody>
      </p:sp>
      <p:sp>
        <p:nvSpPr>
          <p:cNvPr id="9" name="Rectangle 1033"/>
          <p:cNvSpPr>
            <a:spLocks noGrp="1" noChangeArrowheads="1"/>
          </p:cNvSpPr>
          <p:nvPr>
            <p:ph type="dt" sz="quarter" idx="10"/>
          </p:nvPr>
        </p:nvSpPr>
        <p:spPr/>
        <p:txBody>
          <a:bodyPr/>
          <a:lstStyle>
            <a:lvl1pPr>
              <a:defRPr>
                <a:solidFill>
                  <a:srgbClr val="FFFFFF"/>
                </a:solidFill>
              </a:defRPr>
            </a:lvl1pPr>
          </a:lstStyle>
          <a:p>
            <a:pPr>
              <a:defRPr/>
            </a:pPr>
            <a:endParaRPr lang="pl-PL" dirty="0"/>
          </a:p>
        </p:txBody>
      </p:sp>
      <p:sp>
        <p:nvSpPr>
          <p:cNvPr id="10" name="Rectangle 1034"/>
          <p:cNvSpPr>
            <a:spLocks noGrp="1" noChangeArrowheads="1"/>
          </p:cNvSpPr>
          <p:nvPr>
            <p:ph type="ftr" sz="quarter" idx="11"/>
          </p:nvPr>
        </p:nvSpPr>
        <p:spPr/>
        <p:txBody>
          <a:bodyPr/>
          <a:lstStyle>
            <a:lvl1pPr>
              <a:defRPr>
                <a:solidFill>
                  <a:srgbClr val="FFFFFF"/>
                </a:solidFill>
              </a:defRPr>
            </a:lvl1pPr>
          </a:lstStyle>
          <a:p>
            <a:pPr>
              <a:defRPr/>
            </a:pPr>
            <a:endParaRPr lang="pl-PL" dirty="0"/>
          </a:p>
        </p:txBody>
      </p:sp>
      <p:sp>
        <p:nvSpPr>
          <p:cNvPr id="11" name="Rectangle 1035"/>
          <p:cNvSpPr>
            <a:spLocks noGrp="1" noChangeArrowheads="1"/>
          </p:cNvSpPr>
          <p:nvPr>
            <p:ph type="sldNum" sz="quarter" idx="12"/>
          </p:nvPr>
        </p:nvSpPr>
        <p:spPr/>
        <p:txBody>
          <a:bodyPr/>
          <a:lstStyle>
            <a:lvl1pPr>
              <a:defRPr>
                <a:solidFill>
                  <a:srgbClr val="FFFFFF"/>
                </a:solidFill>
              </a:defRPr>
            </a:lvl1pPr>
          </a:lstStyle>
          <a:p>
            <a:pPr>
              <a:defRPr/>
            </a:pPr>
            <a:fld id="{2B283EC6-50F0-47B4-9337-7CD0A98C954D}" type="slidenum">
              <a:rPr lang="pl-PL"/>
              <a:pPr>
                <a:defRPr/>
              </a:pPr>
              <a:t>‹#›</a:t>
            </a:fld>
            <a:endParaRPr lang="pl-P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8"/>
          <p:cNvSpPr>
            <a:spLocks noGrp="1" noChangeArrowheads="1"/>
          </p:cNvSpPr>
          <p:nvPr>
            <p:ph type="dt" sz="half" idx="10"/>
          </p:nvPr>
        </p:nvSpPr>
        <p:spPr>
          <a:ln/>
        </p:spPr>
        <p:txBody>
          <a:bodyPr/>
          <a:lstStyle>
            <a:lvl1pPr>
              <a:defRPr/>
            </a:lvl1pPr>
          </a:lstStyle>
          <a:p>
            <a:pPr>
              <a:defRPr/>
            </a:pPr>
            <a:endParaRPr lang="pl-PL" dirty="0"/>
          </a:p>
        </p:txBody>
      </p:sp>
      <p:sp>
        <p:nvSpPr>
          <p:cNvPr id="5" name="Rectangle 9"/>
          <p:cNvSpPr>
            <a:spLocks noGrp="1" noChangeArrowheads="1"/>
          </p:cNvSpPr>
          <p:nvPr>
            <p:ph type="ftr" sz="quarter" idx="11"/>
          </p:nvPr>
        </p:nvSpPr>
        <p:spPr>
          <a:ln/>
        </p:spPr>
        <p:txBody>
          <a:bodyPr/>
          <a:lstStyle>
            <a:lvl1pPr>
              <a:defRPr/>
            </a:lvl1pPr>
          </a:lstStyle>
          <a:p>
            <a:pPr>
              <a:defRPr/>
            </a:pPr>
            <a:endParaRPr lang="pl-PL" dirty="0"/>
          </a:p>
        </p:txBody>
      </p:sp>
      <p:sp>
        <p:nvSpPr>
          <p:cNvPr id="6" name="Rectangle 10"/>
          <p:cNvSpPr>
            <a:spLocks noGrp="1" noChangeArrowheads="1"/>
          </p:cNvSpPr>
          <p:nvPr>
            <p:ph type="sldNum" sz="quarter" idx="12"/>
          </p:nvPr>
        </p:nvSpPr>
        <p:spPr>
          <a:ln/>
        </p:spPr>
        <p:txBody>
          <a:bodyPr/>
          <a:lstStyle>
            <a:lvl1pPr>
              <a:defRPr/>
            </a:lvl1pPr>
          </a:lstStyle>
          <a:p>
            <a:pPr>
              <a:defRPr/>
            </a:pPr>
            <a:fld id="{D239D016-F852-4AE8-9E71-5179BB9A3A75}" type="slidenum">
              <a:rPr lang="pl-PL"/>
              <a:pPr>
                <a:defRPr/>
              </a:pPr>
              <a:t>‹#›</a:t>
            </a:fld>
            <a:endParaRPr lang="pl-P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15100" y="228600"/>
            <a:ext cx="1943100" cy="5867400"/>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685800" y="228600"/>
            <a:ext cx="5676900" cy="586740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8"/>
          <p:cNvSpPr>
            <a:spLocks noGrp="1" noChangeArrowheads="1"/>
          </p:cNvSpPr>
          <p:nvPr>
            <p:ph type="dt" sz="half" idx="10"/>
          </p:nvPr>
        </p:nvSpPr>
        <p:spPr>
          <a:ln/>
        </p:spPr>
        <p:txBody>
          <a:bodyPr/>
          <a:lstStyle>
            <a:lvl1pPr>
              <a:defRPr/>
            </a:lvl1pPr>
          </a:lstStyle>
          <a:p>
            <a:pPr>
              <a:defRPr/>
            </a:pPr>
            <a:endParaRPr lang="pl-PL" dirty="0"/>
          </a:p>
        </p:txBody>
      </p:sp>
      <p:sp>
        <p:nvSpPr>
          <p:cNvPr id="5" name="Rectangle 9"/>
          <p:cNvSpPr>
            <a:spLocks noGrp="1" noChangeArrowheads="1"/>
          </p:cNvSpPr>
          <p:nvPr>
            <p:ph type="ftr" sz="quarter" idx="11"/>
          </p:nvPr>
        </p:nvSpPr>
        <p:spPr>
          <a:ln/>
        </p:spPr>
        <p:txBody>
          <a:bodyPr/>
          <a:lstStyle>
            <a:lvl1pPr>
              <a:defRPr/>
            </a:lvl1pPr>
          </a:lstStyle>
          <a:p>
            <a:pPr>
              <a:defRPr/>
            </a:pPr>
            <a:endParaRPr lang="pl-PL" dirty="0"/>
          </a:p>
        </p:txBody>
      </p:sp>
      <p:sp>
        <p:nvSpPr>
          <p:cNvPr id="6" name="Rectangle 10"/>
          <p:cNvSpPr>
            <a:spLocks noGrp="1" noChangeArrowheads="1"/>
          </p:cNvSpPr>
          <p:nvPr>
            <p:ph type="sldNum" sz="quarter" idx="12"/>
          </p:nvPr>
        </p:nvSpPr>
        <p:spPr>
          <a:ln/>
        </p:spPr>
        <p:txBody>
          <a:bodyPr/>
          <a:lstStyle>
            <a:lvl1pPr>
              <a:defRPr/>
            </a:lvl1pPr>
          </a:lstStyle>
          <a:p>
            <a:pPr>
              <a:defRPr/>
            </a:pPr>
            <a:fld id="{37135793-35E4-40EF-85F3-52F015F31310}" type="slidenum">
              <a:rPr lang="pl-PL"/>
              <a:pPr>
                <a:defRPr/>
              </a:pPr>
              <a:t>‹#›</a:t>
            </a:fld>
            <a:endParaRPr lang="pl-P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8"/>
          <p:cNvSpPr>
            <a:spLocks noGrp="1" noChangeArrowheads="1"/>
          </p:cNvSpPr>
          <p:nvPr>
            <p:ph type="dt" sz="half" idx="10"/>
          </p:nvPr>
        </p:nvSpPr>
        <p:spPr>
          <a:ln/>
        </p:spPr>
        <p:txBody>
          <a:bodyPr/>
          <a:lstStyle>
            <a:lvl1pPr>
              <a:defRPr/>
            </a:lvl1pPr>
          </a:lstStyle>
          <a:p>
            <a:pPr>
              <a:defRPr/>
            </a:pPr>
            <a:endParaRPr lang="pl-PL" dirty="0"/>
          </a:p>
        </p:txBody>
      </p:sp>
      <p:sp>
        <p:nvSpPr>
          <p:cNvPr id="5" name="Rectangle 9"/>
          <p:cNvSpPr>
            <a:spLocks noGrp="1" noChangeArrowheads="1"/>
          </p:cNvSpPr>
          <p:nvPr>
            <p:ph type="ftr" sz="quarter" idx="11"/>
          </p:nvPr>
        </p:nvSpPr>
        <p:spPr>
          <a:ln/>
        </p:spPr>
        <p:txBody>
          <a:bodyPr/>
          <a:lstStyle>
            <a:lvl1pPr>
              <a:defRPr/>
            </a:lvl1pPr>
          </a:lstStyle>
          <a:p>
            <a:pPr>
              <a:defRPr/>
            </a:pPr>
            <a:endParaRPr lang="pl-PL" dirty="0"/>
          </a:p>
        </p:txBody>
      </p:sp>
      <p:sp>
        <p:nvSpPr>
          <p:cNvPr id="6" name="Rectangle 10"/>
          <p:cNvSpPr>
            <a:spLocks noGrp="1" noChangeArrowheads="1"/>
          </p:cNvSpPr>
          <p:nvPr>
            <p:ph type="sldNum" sz="quarter" idx="12"/>
          </p:nvPr>
        </p:nvSpPr>
        <p:spPr>
          <a:ln/>
        </p:spPr>
        <p:txBody>
          <a:bodyPr/>
          <a:lstStyle>
            <a:lvl1pPr>
              <a:defRPr/>
            </a:lvl1pPr>
          </a:lstStyle>
          <a:p>
            <a:pPr>
              <a:defRPr/>
            </a:pPr>
            <a:fld id="{F6A9E5A2-577C-4452-A593-F4E113F1D3C7}" type="slidenum">
              <a:rPr lang="pl-PL"/>
              <a:pPr>
                <a:defRPr/>
              </a:pPr>
              <a:t>‹#›</a:t>
            </a:fld>
            <a:endParaRPr lang="pl-P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8"/>
          <p:cNvSpPr>
            <a:spLocks noGrp="1" noChangeArrowheads="1"/>
          </p:cNvSpPr>
          <p:nvPr>
            <p:ph type="dt" sz="half" idx="10"/>
          </p:nvPr>
        </p:nvSpPr>
        <p:spPr>
          <a:ln/>
        </p:spPr>
        <p:txBody>
          <a:bodyPr/>
          <a:lstStyle>
            <a:lvl1pPr>
              <a:defRPr/>
            </a:lvl1pPr>
          </a:lstStyle>
          <a:p>
            <a:pPr>
              <a:defRPr/>
            </a:pPr>
            <a:endParaRPr lang="pl-PL" dirty="0"/>
          </a:p>
        </p:txBody>
      </p:sp>
      <p:sp>
        <p:nvSpPr>
          <p:cNvPr id="5" name="Rectangle 9"/>
          <p:cNvSpPr>
            <a:spLocks noGrp="1" noChangeArrowheads="1"/>
          </p:cNvSpPr>
          <p:nvPr>
            <p:ph type="ftr" sz="quarter" idx="11"/>
          </p:nvPr>
        </p:nvSpPr>
        <p:spPr>
          <a:ln/>
        </p:spPr>
        <p:txBody>
          <a:bodyPr/>
          <a:lstStyle>
            <a:lvl1pPr>
              <a:defRPr/>
            </a:lvl1pPr>
          </a:lstStyle>
          <a:p>
            <a:pPr>
              <a:defRPr/>
            </a:pPr>
            <a:endParaRPr lang="pl-PL" dirty="0"/>
          </a:p>
        </p:txBody>
      </p:sp>
      <p:sp>
        <p:nvSpPr>
          <p:cNvPr id="6" name="Rectangle 10"/>
          <p:cNvSpPr>
            <a:spLocks noGrp="1" noChangeArrowheads="1"/>
          </p:cNvSpPr>
          <p:nvPr>
            <p:ph type="sldNum" sz="quarter" idx="12"/>
          </p:nvPr>
        </p:nvSpPr>
        <p:spPr>
          <a:ln/>
        </p:spPr>
        <p:txBody>
          <a:bodyPr/>
          <a:lstStyle>
            <a:lvl1pPr>
              <a:defRPr/>
            </a:lvl1pPr>
          </a:lstStyle>
          <a:p>
            <a:pPr>
              <a:defRPr/>
            </a:pPr>
            <a:fld id="{FF604639-CE08-4F31-93DF-E93BAAFACFCD}" type="slidenum">
              <a:rPr lang="pl-PL"/>
              <a:pPr>
                <a:defRPr/>
              </a:pPr>
              <a:t>‹#›</a:t>
            </a:fld>
            <a:endParaRPr lang="pl-P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6858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8"/>
          <p:cNvSpPr>
            <a:spLocks noGrp="1" noChangeArrowheads="1"/>
          </p:cNvSpPr>
          <p:nvPr>
            <p:ph type="dt" sz="half" idx="10"/>
          </p:nvPr>
        </p:nvSpPr>
        <p:spPr>
          <a:ln/>
        </p:spPr>
        <p:txBody>
          <a:bodyPr/>
          <a:lstStyle>
            <a:lvl1pPr>
              <a:defRPr/>
            </a:lvl1pPr>
          </a:lstStyle>
          <a:p>
            <a:pPr>
              <a:defRPr/>
            </a:pPr>
            <a:endParaRPr lang="pl-PL" dirty="0"/>
          </a:p>
        </p:txBody>
      </p:sp>
      <p:sp>
        <p:nvSpPr>
          <p:cNvPr id="6" name="Rectangle 9"/>
          <p:cNvSpPr>
            <a:spLocks noGrp="1" noChangeArrowheads="1"/>
          </p:cNvSpPr>
          <p:nvPr>
            <p:ph type="ftr" sz="quarter" idx="11"/>
          </p:nvPr>
        </p:nvSpPr>
        <p:spPr>
          <a:ln/>
        </p:spPr>
        <p:txBody>
          <a:bodyPr/>
          <a:lstStyle>
            <a:lvl1pPr>
              <a:defRPr/>
            </a:lvl1pPr>
          </a:lstStyle>
          <a:p>
            <a:pPr>
              <a:defRPr/>
            </a:pPr>
            <a:endParaRPr lang="pl-PL" dirty="0"/>
          </a:p>
        </p:txBody>
      </p:sp>
      <p:sp>
        <p:nvSpPr>
          <p:cNvPr id="7" name="Rectangle 10"/>
          <p:cNvSpPr>
            <a:spLocks noGrp="1" noChangeArrowheads="1"/>
          </p:cNvSpPr>
          <p:nvPr>
            <p:ph type="sldNum" sz="quarter" idx="12"/>
          </p:nvPr>
        </p:nvSpPr>
        <p:spPr>
          <a:ln/>
        </p:spPr>
        <p:txBody>
          <a:bodyPr/>
          <a:lstStyle>
            <a:lvl1pPr>
              <a:defRPr/>
            </a:lvl1pPr>
          </a:lstStyle>
          <a:p>
            <a:pPr>
              <a:defRPr/>
            </a:pPr>
            <a:fld id="{3FBCD7A9-568D-4EAA-9FFF-172C73594CE7}" type="slidenum">
              <a:rPr lang="pl-PL"/>
              <a:pPr>
                <a:defRPr/>
              </a:pPr>
              <a:t>‹#›</a:t>
            </a:fld>
            <a:endParaRPr lang="pl-P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8"/>
          <p:cNvSpPr>
            <a:spLocks noGrp="1" noChangeArrowheads="1"/>
          </p:cNvSpPr>
          <p:nvPr>
            <p:ph type="dt" sz="half" idx="10"/>
          </p:nvPr>
        </p:nvSpPr>
        <p:spPr>
          <a:ln/>
        </p:spPr>
        <p:txBody>
          <a:bodyPr/>
          <a:lstStyle>
            <a:lvl1pPr>
              <a:defRPr/>
            </a:lvl1pPr>
          </a:lstStyle>
          <a:p>
            <a:pPr>
              <a:defRPr/>
            </a:pPr>
            <a:endParaRPr lang="pl-PL" dirty="0"/>
          </a:p>
        </p:txBody>
      </p:sp>
      <p:sp>
        <p:nvSpPr>
          <p:cNvPr id="8" name="Rectangle 9"/>
          <p:cNvSpPr>
            <a:spLocks noGrp="1" noChangeArrowheads="1"/>
          </p:cNvSpPr>
          <p:nvPr>
            <p:ph type="ftr" sz="quarter" idx="11"/>
          </p:nvPr>
        </p:nvSpPr>
        <p:spPr>
          <a:ln/>
        </p:spPr>
        <p:txBody>
          <a:bodyPr/>
          <a:lstStyle>
            <a:lvl1pPr>
              <a:defRPr/>
            </a:lvl1pPr>
          </a:lstStyle>
          <a:p>
            <a:pPr>
              <a:defRPr/>
            </a:pPr>
            <a:endParaRPr lang="pl-PL" dirty="0"/>
          </a:p>
        </p:txBody>
      </p:sp>
      <p:sp>
        <p:nvSpPr>
          <p:cNvPr id="9" name="Rectangle 10"/>
          <p:cNvSpPr>
            <a:spLocks noGrp="1" noChangeArrowheads="1"/>
          </p:cNvSpPr>
          <p:nvPr>
            <p:ph type="sldNum" sz="quarter" idx="12"/>
          </p:nvPr>
        </p:nvSpPr>
        <p:spPr>
          <a:ln/>
        </p:spPr>
        <p:txBody>
          <a:bodyPr/>
          <a:lstStyle>
            <a:lvl1pPr>
              <a:defRPr/>
            </a:lvl1pPr>
          </a:lstStyle>
          <a:p>
            <a:pPr>
              <a:defRPr/>
            </a:pPr>
            <a:fld id="{D340D117-295B-4F57-A575-F56D8A5D9B37}" type="slidenum">
              <a:rPr lang="pl-PL"/>
              <a:pPr>
                <a:defRPr/>
              </a:pPr>
              <a:t>‹#›</a:t>
            </a:fld>
            <a:endParaRPr lang="pl-P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8"/>
          <p:cNvSpPr>
            <a:spLocks noGrp="1" noChangeArrowheads="1"/>
          </p:cNvSpPr>
          <p:nvPr>
            <p:ph type="dt" sz="half" idx="10"/>
          </p:nvPr>
        </p:nvSpPr>
        <p:spPr>
          <a:ln/>
        </p:spPr>
        <p:txBody>
          <a:bodyPr/>
          <a:lstStyle>
            <a:lvl1pPr>
              <a:defRPr/>
            </a:lvl1pPr>
          </a:lstStyle>
          <a:p>
            <a:pPr>
              <a:defRPr/>
            </a:pPr>
            <a:endParaRPr lang="pl-PL" dirty="0"/>
          </a:p>
        </p:txBody>
      </p:sp>
      <p:sp>
        <p:nvSpPr>
          <p:cNvPr id="4" name="Rectangle 9"/>
          <p:cNvSpPr>
            <a:spLocks noGrp="1" noChangeArrowheads="1"/>
          </p:cNvSpPr>
          <p:nvPr>
            <p:ph type="ftr" sz="quarter" idx="11"/>
          </p:nvPr>
        </p:nvSpPr>
        <p:spPr>
          <a:ln/>
        </p:spPr>
        <p:txBody>
          <a:bodyPr/>
          <a:lstStyle>
            <a:lvl1pPr>
              <a:defRPr/>
            </a:lvl1pPr>
          </a:lstStyle>
          <a:p>
            <a:pPr>
              <a:defRPr/>
            </a:pPr>
            <a:endParaRPr lang="pl-PL" dirty="0"/>
          </a:p>
        </p:txBody>
      </p:sp>
      <p:sp>
        <p:nvSpPr>
          <p:cNvPr id="5" name="Rectangle 10"/>
          <p:cNvSpPr>
            <a:spLocks noGrp="1" noChangeArrowheads="1"/>
          </p:cNvSpPr>
          <p:nvPr>
            <p:ph type="sldNum" sz="quarter" idx="12"/>
          </p:nvPr>
        </p:nvSpPr>
        <p:spPr>
          <a:ln/>
        </p:spPr>
        <p:txBody>
          <a:bodyPr/>
          <a:lstStyle>
            <a:lvl1pPr>
              <a:defRPr/>
            </a:lvl1pPr>
          </a:lstStyle>
          <a:p>
            <a:pPr>
              <a:defRPr/>
            </a:pPr>
            <a:fld id="{F6ED55FB-EB08-4E8B-8D1B-8413DF2ADD67}" type="slidenum">
              <a:rPr lang="pl-PL"/>
              <a:pPr>
                <a:defRPr/>
              </a:pPr>
              <a:t>‹#›</a:t>
            </a:fld>
            <a:endParaRPr lang="pl-P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pl-PL" dirty="0"/>
          </a:p>
        </p:txBody>
      </p:sp>
      <p:sp>
        <p:nvSpPr>
          <p:cNvPr id="3" name="Rectangle 9"/>
          <p:cNvSpPr>
            <a:spLocks noGrp="1" noChangeArrowheads="1"/>
          </p:cNvSpPr>
          <p:nvPr>
            <p:ph type="ftr" sz="quarter" idx="11"/>
          </p:nvPr>
        </p:nvSpPr>
        <p:spPr>
          <a:ln/>
        </p:spPr>
        <p:txBody>
          <a:bodyPr/>
          <a:lstStyle>
            <a:lvl1pPr>
              <a:defRPr/>
            </a:lvl1pPr>
          </a:lstStyle>
          <a:p>
            <a:pPr>
              <a:defRPr/>
            </a:pPr>
            <a:endParaRPr lang="pl-PL" dirty="0"/>
          </a:p>
        </p:txBody>
      </p:sp>
      <p:sp>
        <p:nvSpPr>
          <p:cNvPr id="4" name="Rectangle 10"/>
          <p:cNvSpPr>
            <a:spLocks noGrp="1" noChangeArrowheads="1"/>
          </p:cNvSpPr>
          <p:nvPr>
            <p:ph type="sldNum" sz="quarter" idx="12"/>
          </p:nvPr>
        </p:nvSpPr>
        <p:spPr>
          <a:ln/>
        </p:spPr>
        <p:txBody>
          <a:bodyPr/>
          <a:lstStyle>
            <a:lvl1pPr>
              <a:defRPr/>
            </a:lvl1pPr>
          </a:lstStyle>
          <a:p>
            <a:pPr>
              <a:defRPr/>
            </a:pPr>
            <a:fld id="{28EA0891-F5A2-4DEC-AB1E-85ED73CD2869}" type="slidenum">
              <a:rPr lang="pl-PL"/>
              <a:pPr>
                <a:defRPr/>
              </a:pPr>
              <a:t>‹#›</a:t>
            </a:fld>
            <a:endParaRPr lang="pl-P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8"/>
          <p:cNvSpPr>
            <a:spLocks noGrp="1" noChangeArrowheads="1"/>
          </p:cNvSpPr>
          <p:nvPr>
            <p:ph type="dt" sz="half" idx="10"/>
          </p:nvPr>
        </p:nvSpPr>
        <p:spPr>
          <a:ln/>
        </p:spPr>
        <p:txBody>
          <a:bodyPr/>
          <a:lstStyle>
            <a:lvl1pPr>
              <a:defRPr/>
            </a:lvl1pPr>
          </a:lstStyle>
          <a:p>
            <a:pPr>
              <a:defRPr/>
            </a:pPr>
            <a:endParaRPr lang="pl-PL" dirty="0"/>
          </a:p>
        </p:txBody>
      </p:sp>
      <p:sp>
        <p:nvSpPr>
          <p:cNvPr id="6" name="Rectangle 9"/>
          <p:cNvSpPr>
            <a:spLocks noGrp="1" noChangeArrowheads="1"/>
          </p:cNvSpPr>
          <p:nvPr>
            <p:ph type="ftr" sz="quarter" idx="11"/>
          </p:nvPr>
        </p:nvSpPr>
        <p:spPr>
          <a:ln/>
        </p:spPr>
        <p:txBody>
          <a:bodyPr/>
          <a:lstStyle>
            <a:lvl1pPr>
              <a:defRPr/>
            </a:lvl1pPr>
          </a:lstStyle>
          <a:p>
            <a:pPr>
              <a:defRPr/>
            </a:pPr>
            <a:endParaRPr lang="pl-PL" dirty="0"/>
          </a:p>
        </p:txBody>
      </p:sp>
      <p:sp>
        <p:nvSpPr>
          <p:cNvPr id="7" name="Rectangle 10"/>
          <p:cNvSpPr>
            <a:spLocks noGrp="1" noChangeArrowheads="1"/>
          </p:cNvSpPr>
          <p:nvPr>
            <p:ph type="sldNum" sz="quarter" idx="12"/>
          </p:nvPr>
        </p:nvSpPr>
        <p:spPr>
          <a:ln/>
        </p:spPr>
        <p:txBody>
          <a:bodyPr/>
          <a:lstStyle>
            <a:lvl1pPr>
              <a:defRPr/>
            </a:lvl1pPr>
          </a:lstStyle>
          <a:p>
            <a:pPr>
              <a:defRPr/>
            </a:pPr>
            <a:fld id="{15649C7C-27BA-4373-A1B4-412C0A4AC75D}" type="slidenum">
              <a:rPr lang="pl-PL"/>
              <a:pPr>
                <a:defRPr/>
              </a:pPr>
              <a:t>‹#›</a:t>
            </a:fld>
            <a:endParaRPr lang="pl-P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dirty="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8"/>
          <p:cNvSpPr>
            <a:spLocks noGrp="1" noChangeArrowheads="1"/>
          </p:cNvSpPr>
          <p:nvPr>
            <p:ph type="dt" sz="half" idx="10"/>
          </p:nvPr>
        </p:nvSpPr>
        <p:spPr>
          <a:ln/>
        </p:spPr>
        <p:txBody>
          <a:bodyPr/>
          <a:lstStyle>
            <a:lvl1pPr>
              <a:defRPr/>
            </a:lvl1pPr>
          </a:lstStyle>
          <a:p>
            <a:pPr>
              <a:defRPr/>
            </a:pPr>
            <a:endParaRPr lang="pl-PL" dirty="0"/>
          </a:p>
        </p:txBody>
      </p:sp>
      <p:sp>
        <p:nvSpPr>
          <p:cNvPr id="6" name="Rectangle 9"/>
          <p:cNvSpPr>
            <a:spLocks noGrp="1" noChangeArrowheads="1"/>
          </p:cNvSpPr>
          <p:nvPr>
            <p:ph type="ftr" sz="quarter" idx="11"/>
          </p:nvPr>
        </p:nvSpPr>
        <p:spPr>
          <a:ln/>
        </p:spPr>
        <p:txBody>
          <a:bodyPr/>
          <a:lstStyle>
            <a:lvl1pPr>
              <a:defRPr/>
            </a:lvl1pPr>
          </a:lstStyle>
          <a:p>
            <a:pPr>
              <a:defRPr/>
            </a:pPr>
            <a:endParaRPr lang="pl-PL" dirty="0"/>
          </a:p>
        </p:txBody>
      </p:sp>
      <p:sp>
        <p:nvSpPr>
          <p:cNvPr id="7" name="Rectangle 10"/>
          <p:cNvSpPr>
            <a:spLocks noGrp="1" noChangeArrowheads="1"/>
          </p:cNvSpPr>
          <p:nvPr>
            <p:ph type="sldNum" sz="quarter" idx="12"/>
          </p:nvPr>
        </p:nvSpPr>
        <p:spPr>
          <a:ln/>
        </p:spPr>
        <p:txBody>
          <a:bodyPr/>
          <a:lstStyle>
            <a:lvl1pPr>
              <a:defRPr/>
            </a:lvl1pPr>
          </a:lstStyle>
          <a:p>
            <a:pPr>
              <a:defRPr/>
            </a:pPr>
            <a:fld id="{1036FBDB-1638-4C4D-A2DF-8627186FF0A3}" type="slidenum">
              <a:rPr lang="pl-PL"/>
              <a:pPr>
                <a:defRPr/>
              </a:pPr>
              <a:t>‹#›</a:t>
            </a:fld>
            <a:endParaRPr lang="pl-P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478838" cy="6173788"/>
            <a:chOff x="0" y="0"/>
            <a:chExt cx="5341" cy="3889"/>
          </a:xfrm>
        </p:grpSpPr>
        <p:sp>
          <p:nvSpPr>
            <p:cNvPr id="3075" name="Freeform 3"/>
            <p:cNvSpPr>
              <a:spLocks/>
            </p:cNvSpPr>
            <p:nvPr/>
          </p:nvSpPr>
          <p:spPr bwMode="auto">
            <a:xfrm>
              <a:off x="0" y="0"/>
              <a:ext cx="3863" cy="3889"/>
            </a:xfrm>
            <a:custGeom>
              <a:avLst/>
              <a:gdLst/>
              <a:ahLst/>
              <a:cxnLst>
                <a:cxn ang="0">
                  <a:pos x="3862" y="3418"/>
                </a:cxn>
                <a:cxn ang="0">
                  <a:pos x="457" y="0"/>
                </a:cxn>
                <a:cxn ang="0">
                  <a:pos x="0" y="0"/>
                </a:cxn>
                <a:cxn ang="0">
                  <a:pos x="0" y="481"/>
                </a:cxn>
                <a:cxn ang="0">
                  <a:pos x="3394" y="3888"/>
                </a:cxn>
                <a:cxn ang="0">
                  <a:pos x="3862" y="3418"/>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000"/>
              </a:schemeClr>
            </a:solidFill>
            <a:ln w="9525">
              <a:noFill/>
              <a:round/>
              <a:headEnd type="none" w="sm" len="sm"/>
              <a:tailEnd type="none" w="sm" len="sm"/>
            </a:ln>
            <a:effectLst/>
          </p:spPr>
          <p:txBody>
            <a:bodyPr/>
            <a:lstStyle/>
            <a:p>
              <a:pPr>
                <a:defRPr/>
              </a:pPr>
              <a:endParaRPr lang="pl-PL" dirty="0">
                <a:cs typeface="+mn-cs"/>
              </a:endParaRPr>
            </a:p>
          </p:txBody>
        </p:sp>
        <p:sp>
          <p:nvSpPr>
            <p:cNvPr id="3076" name="Freeform 4"/>
            <p:cNvSpPr>
              <a:spLocks/>
            </p:cNvSpPr>
            <p:nvPr/>
          </p:nvSpPr>
          <p:spPr bwMode="auto">
            <a:xfrm>
              <a:off x="860" y="0"/>
              <a:ext cx="3394" cy="3223"/>
            </a:xfrm>
            <a:custGeom>
              <a:avLst/>
              <a:gdLst/>
              <a:ahLst/>
              <a:cxnLst>
                <a:cxn ang="0">
                  <a:pos x="370" y="0"/>
                </a:cxn>
                <a:cxn ang="0">
                  <a:pos x="3393" y="3036"/>
                </a:cxn>
                <a:cxn ang="0">
                  <a:pos x="3208" y="3222"/>
                </a:cxn>
                <a:cxn ang="0">
                  <a:pos x="0" y="0"/>
                </a:cxn>
                <a:cxn ang="0">
                  <a:pos x="370" y="0"/>
                </a:cxn>
              </a:cxnLst>
              <a:rect l="0" t="0" r="r" b="b"/>
              <a:pathLst>
                <a:path w="3394" h="3223">
                  <a:moveTo>
                    <a:pt x="370" y="0"/>
                  </a:moveTo>
                  <a:lnTo>
                    <a:pt x="3393" y="3036"/>
                  </a:lnTo>
                  <a:lnTo>
                    <a:pt x="3208" y="3222"/>
                  </a:lnTo>
                  <a:lnTo>
                    <a:pt x="0" y="0"/>
                  </a:lnTo>
                  <a:lnTo>
                    <a:pt x="370" y="0"/>
                  </a:lnTo>
                </a:path>
              </a:pathLst>
            </a:custGeom>
            <a:solidFill>
              <a:schemeClr val="bg1">
                <a:alpha val="50000"/>
              </a:schemeClr>
            </a:solidFill>
            <a:ln w="9525">
              <a:noFill/>
              <a:round/>
              <a:headEnd type="none" w="sm" len="sm"/>
              <a:tailEnd type="none" w="sm" len="sm"/>
            </a:ln>
            <a:effectLst/>
          </p:spPr>
          <p:txBody>
            <a:bodyPr/>
            <a:lstStyle/>
            <a:p>
              <a:pPr>
                <a:defRPr/>
              </a:pPr>
              <a:endParaRPr lang="pl-PL" dirty="0">
                <a:cs typeface="+mn-cs"/>
              </a:endParaRPr>
            </a:p>
          </p:txBody>
        </p:sp>
        <p:sp>
          <p:nvSpPr>
            <p:cNvPr id="3077" name="Freeform 5"/>
            <p:cNvSpPr>
              <a:spLocks/>
            </p:cNvSpPr>
            <p:nvPr/>
          </p:nvSpPr>
          <p:spPr bwMode="auto">
            <a:xfrm>
              <a:off x="2187" y="0"/>
              <a:ext cx="2859" cy="2556"/>
            </a:xfrm>
            <a:custGeom>
              <a:avLst/>
              <a:gdLst/>
              <a:ahLst/>
              <a:cxnLst>
                <a:cxn ang="0">
                  <a:pos x="630" y="0"/>
                </a:cxn>
                <a:cxn ang="0">
                  <a:pos x="2858" y="2238"/>
                </a:cxn>
                <a:cxn ang="0">
                  <a:pos x="2543" y="2555"/>
                </a:cxn>
                <a:cxn ang="0">
                  <a:pos x="0" y="0"/>
                </a:cxn>
                <a:cxn ang="0">
                  <a:pos x="630" y="0"/>
                </a:cxn>
              </a:cxnLst>
              <a:rect l="0" t="0" r="r" b="b"/>
              <a:pathLst>
                <a:path w="2859" h="2556">
                  <a:moveTo>
                    <a:pt x="630" y="0"/>
                  </a:moveTo>
                  <a:lnTo>
                    <a:pt x="2858" y="2238"/>
                  </a:lnTo>
                  <a:lnTo>
                    <a:pt x="2543" y="2555"/>
                  </a:lnTo>
                  <a:lnTo>
                    <a:pt x="0" y="0"/>
                  </a:lnTo>
                  <a:lnTo>
                    <a:pt x="630" y="0"/>
                  </a:lnTo>
                </a:path>
              </a:pathLst>
            </a:custGeom>
            <a:solidFill>
              <a:schemeClr val="bg1">
                <a:alpha val="50000"/>
              </a:schemeClr>
            </a:solidFill>
            <a:ln w="9525">
              <a:noFill/>
              <a:round/>
              <a:headEnd type="none" w="sm" len="sm"/>
              <a:tailEnd type="none" w="sm" len="sm"/>
            </a:ln>
            <a:effectLst/>
          </p:spPr>
          <p:txBody>
            <a:bodyPr/>
            <a:lstStyle/>
            <a:p>
              <a:pPr>
                <a:defRPr/>
              </a:pPr>
              <a:endParaRPr lang="pl-PL" dirty="0">
                <a:cs typeface="+mn-cs"/>
              </a:endParaRPr>
            </a:p>
          </p:txBody>
        </p:sp>
        <p:sp>
          <p:nvSpPr>
            <p:cNvPr id="3078" name="Freeform 6"/>
            <p:cNvSpPr>
              <a:spLocks/>
            </p:cNvSpPr>
            <p:nvPr/>
          </p:nvSpPr>
          <p:spPr bwMode="auto">
            <a:xfrm>
              <a:off x="3055" y="0"/>
              <a:ext cx="2286" cy="2121"/>
            </a:xfrm>
            <a:custGeom>
              <a:avLst/>
              <a:gdLst/>
              <a:ahLst/>
              <a:cxnLst>
                <a:cxn ang="0">
                  <a:pos x="0" y="0"/>
                </a:cxn>
                <a:cxn ang="0">
                  <a:pos x="2111" y="2120"/>
                </a:cxn>
                <a:cxn ang="0">
                  <a:pos x="2285" y="1945"/>
                </a:cxn>
                <a:cxn ang="0">
                  <a:pos x="348" y="0"/>
                </a:cxn>
                <a:cxn ang="0">
                  <a:pos x="0" y="0"/>
                </a:cxn>
              </a:cxnLst>
              <a:rect l="0" t="0" r="r" b="b"/>
              <a:pathLst>
                <a:path w="2286" h="2121">
                  <a:moveTo>
                    <a:pt x="0" y="0"/>
                  </a:moveTo>
                  <a:lnTo>
                    <a:pt x="2111" y="2120"/>
                  </a:lnTo>
                  <a:lnTo>
                    <a:pt x="2285" y="1945"/>
                  </a:lnTo>
                  <a:lnTo>
                    <a:pt x="348" y="0"/>
                  </a:lnTo>
                  <a:lnTo>
                    <a:pt x="0" y="0"/>
                  </a:lnTo>
                </a:path>
              </a:pathLst>
            </a:custGeom>
            <a:solidFill>
              <a:schemeClr val="bg1">
                <a:alpha val="50000"/>
              </a:schemeClr>
            </a:solidFill>
            <a:ln w="9525">
              <a:noFill/>
              <a:round/>
              <a:headEnd type="none" w="sm" len="sm"/>
              <a:tailEnd type="none" w="sm" len="sm"/>
            </a:ln>
            <a:effectLst/>
          </p:spPr>
          <p:txBody>
            <a:bodyPr/>
            <a:lstStyle/>
            <a:p>
              <a:pPr>
                <a:defRPr/>
              </a:pPr>
              <a:endParaRPr lang="pl-PL" dirty="0">
                <a:cs typeface="+mn-cs"/>
              </a:endParaRPr>
            </a:p>
          </p:txBody>
        </p:sp>
      </p:grpSp>
      <p:sp>
        <p:nvSpPr>
          <p:cNvPr id="3079" name="Rectangle 7"/>
          <p:cNvSpPr>
            <a:spLocks noGrp="1" noChangeArrowheads="1"/>
          </p:cNvSpPr>
          <p:nvPr>
            <p:ph type="title"/>
          </p:nvPr>
        </p:nvSpPr>
        <p:spPr bwMode="auto">
          <a:xfrm>
            <a:off x="685800" y="228600"/>
            <a:ext cx="7772400" cy="1219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pl-PL" smtClean="0"/>
              <a:t>Kliknij, aby edytować styl wzorca tytułu</a:t>
            </a:r>
          </a:p>
        </p:txBody>
      </p:sp>
      <p:sp>
        <p:nvSpPr>
          <p:cNvPr id="3080" name="Rectangle 8"/>
          <p:cNvSpPr>
            <a:spLocks noGrp="1" noChangeArrowheads="1"/>
          </p:cNvSpPr>
          <p:nvPr>
            <p:ph type="dt" sz="half" idx="2"/>
          </p:nvPr>
        </p:nvSpPr>
        <p:spPr bwMode="auto">
          <a:xfrm>
            <a:off x="6858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spcBef>
                <a:spcPct val="50000"/>
              </a:spcBef>
              <a:defRPr sz="1400">
                <a:cs typeface="+mn-cs"/>
              </a:defRPr>
            </a:lvl1pPr>
          </a:lstStyle>
          <a:p>
            <a:pPr>
              <a:defRPr/>
            </a:pPr>
            <a:endParaRPr lang="pl-PL" dirty="0"/>
          </a:p>
        </p:txBody>
      </p:sp>
      <p:sp>
        <p:nvSpPr>
          <p:cNvPr id="3081" name="Rectangle 9"/>
          <p:cNvSpPr>
            <a:spLocks noGrp="1" noChangeArrowheads="1"/>
          </p:cNvSpPr>
          <p:nvPr>
            <p:ph type="ftr" sz="quarter" idx="3"/>
          </p:nvPr>
        </p:nvSpPr>
        <p:spPr bwMode="auto">
          <a:xfrm>
            <a:off x="3124200" y="6248400"/>
            <a:ext cx="28956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ctr">
              <a:spcBef>
                <a:spcPct val="50000"/>
              </a:spcBef>
              <a:defRPr sz="1400">
                <a:cs typeface="+mn-cs"/>
              </a:defRPr>
            </a:lvl1pPr>
          </a:lstStyle>
          <a:p>
            <a:pPr>
              <a:defRPr/>
            </a:pPr>
            <a:endParaRPr lang="pl-PL" dirty="0"/>
          </a:p>
        </p:txBody>
      </p:sp>
      <p:sp>
        <p:nvSpPr>
          <p:cNvPr id="3082" name="Rectangle 10"/>
          <p:cNvSpPr>
            <a:spLocks noGrp="1" noChangeArrowheads="1"/>
          </p:cNvSpPr>
          <p:nvPr>
            <p:ph type="sldNum" sz="quarter" idx="4"/>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spcBef>
                <a:spcPct val="50000"/>
              </a:spcBef>
              <a:defRPr sz="1400">
                <a:cs typeface="+mn-cs"/>
              </a:defRPr>
            </a:lvl1pPr>
          </a:lstStyle>
          <a:p>
            <a:pPr>
              <a:defRPr/>
            </a:pPr>
            <a:fld id="{A516A07C-A396-4EB1-864A-E2038C47624F}" type="slidenum">
              <a:rPr lang="pl-PL"/>
              <a:pPr>
                <a:defRPr/>
              </a:pPr>
              <a:t>‹#›</a:t>
            </a:fld>
            <a:endParaRPr lang="pl-PL" dirty="0"/>
          </a:p>
        </p:txBody>
      </p:sp>
      <p:sp>
        <p:nvSpPr>
          <p:cNvPr id="3083" name="Rectangle 11"/>
          <p:cNvSpPr>
            <a:spLocks noGrp="1" noChangeArrowheads="1"/>
          </p:cNvSpPr>
          <p:nvPr>
            <p:ph type="body" idx="1"/>
          </p:nvPr>
        </p:nvSpPr>
        <p:spPr bwMode="auto">
          <a:xfrm>
            <a:off x="685800" y="1641475"/>
            <a:ext cx="7772400" cy="4454525"/>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Tree>
  </p:cSld>
  <p:clrMap bg1="dk2" tx1="lt1" bg2="dk1" tx2="lt2" accent1="accent1" accent2="accent2" accent3="accent3" accent4="accent4" accent5="accent5" accent6="accent6" hlink="hlink" folHlink="folHlink"/>
  <p:sldLayoutIdLst>
    <p:sldLayoutId id="2147483716"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SzPct val="7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ncbi.nlm.nih.gov./entrez/utils/fref.fcgi?PrId=3159&amp;itool=AbstractPlus-def&amp;uid=19454962&amp;nlmid=0100714&amp;db=pubmed&amp;url=http://meta.wkhealth.com/pt/pt-core/template-journal/lwwgateway/media/landingpage.htm?issn=0031-3998&amp;volume=65&amp;issue=6&amp;spage=599"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txBox="1">
            <a:spLocks/>
          </p:cNvSpPr>
          <p:nvPr/>
        </p:nvSpPr>
        <p:spPr bwMode="auto">
          <a:xfrm>
            <a:off x="611188" y="5013325"/>
            <a:ext cx="7702550" cy="1154113"/>
          </a:xfrm>
          <a:prstGeom prst="rect">
            <a:avLst/>
          </a:prstGeom>
          <a:noFill/>
          <a:ln w="9525" cap="sq">
            <a:noFill/>
            <a:miter lim="800000"/>
            <a:headEnd type="none" w="sm" len="sm"/>
            <a:tailEnd type="none" w="sm" len="sm"/>
          </a:ln>
          <a:effectLst/>
        </p:spPr>
        <p:txBody>
          <a:bodyPr lIns="92075" tIns="46038" rIns="92075" bIns="46038"/>
          <a:lstStyle/>
          <a:p>
            <a:pPr algn="ctr" eaLnBrk="0" hangingPunct="0">
              <a:spcBef>
                <a:spcPct val="20000"/>
              </a:spcBef>
              <a:buClr>
                <a:schemeClr val="tx2"/>
              </a:buClr>
              <a:buSzPct val="75000"/>
              <a:buFont typeface="Wingdings" pitchFamily="2" charset="2"/>
              <a:buNone/>
              <a:defRPr/>
            </a:pPr>
            <a:r>
              <a:rPr lang="pl-PL" sz="3200" kern="0" dirty="0">
                <a:effectLst>
                  <a:outerShdw blurRad="38100" dist="38100" dir="2700000" algn="tl">
                    <a:srgbClr val="000000"/>
                  </a:outerShdw>
                </a:effectLst>
                <a:latin typeface="+mn-lt"/>
                <a:cs typeface="+mn-cs"/>
              </a:rPr>
              <a:t>Halina Flisiak-Antonijczuk</a:t>
            </a:r>
          </a:p>
          <a:p>
            <a:pPr algn="ctr" eaLnBrk="0" hangingPunct="0">
              <a:spcBef>
                <a:spcPct val="20000"/>
              </a:spcBef>
              <a:buClr>
                <a:schemeClr val="tx2"/>
              </a:buClr>
              <a:buSzPct val="75000"/>
              <a:buFont typeface="Wingdings" pitchFamily="2" charset="2"/>
              <a:buNone/>
              <a:defRPr/>
            </a:pPr>
            <a:r>
              <a:rPr lang="pl-PL" sz="3200" kern="0" dirty="0">
                <a:effectLst>
                  <a:outerShdw blurRad="38100" dist="38100" dir="2700000" algn="tl">
                    <a:srgbClr val="000000"/>
                  </a:outerShdw>
                </a:effectLst>
                <a:latin typeface="+mn-lt"/>
                <a:cs typeface="+mn-cs"/>
              </a:rPr>
              <a:t>Centrum Neuropsychiatrii „Neuromed”</a:t>
            </a:r>
          </a:p>
        </p:txBody>
      </p:sp>
      <p:sp>
        <p:nvSpPr>
          <p:cNvPr id="6" name="Rectangle 3"/>
          <p:cNvSpPr>
            <a:spLocks noGrp="1" noChangeArrowheads="1"/>
          </p:cNvSpPr>
          <p:nvPr>
            <p:ph type="subTitle" sz="quarter" idx="1"/>
          </p:nvPr>
        </p:nvSpPr>
        <p:spPr>
          <a:xfrm>
            <a:off x="1371600" y="2276277"/>
            <a:ext cx="6400800" cy="1872803"/>
          </a:xfrm>
        </p:spPr>
        <p:txBody>
          <a:bodyPr/>
          <a:lstStyle/>
          <a:p>
            <a:pPr eaLnBrk="1" hangingPunct="1">
              <a:defRPr/>
            </a:pPr>
            <a:r>
              <a:rPr lang="pl-PL" sz="4400" dirty="0" smtClean="0">
                <a:solidFill>
                  <a:schemeClr val="tx2"/>
                </a:solidFill>
              </a:rPr>
              <a:t>Autyzm-wczesne diagnozowanie i terapia.</a:t>
            </a:r>
          </a:p>
          <a:p>
            <a:pPr eaLnBrk="1" hangingPunct="1">
              <a:defRPr/>
            </a:pPr>
            <a:endParaRPr lang="pl-PL" sz="4400" dirty="0" smtClean="0">
              <a:solidFill>
                <a:srgbClr val="FF0000"/>
              </a:solidFill>
            </a:endParaRPr>
          </a:p>
          <a:p>
            <a:pPr eaLnBrk="1" hangingPunct="1">
              <a:defRPr/>
            </a:pPr>
            <a:r>
              <a:rPr lang="pl-PL" sz="2000" dirty="0" smtClean="0"/>
              <a:t/>
            </a:r>
            <a:br>
              <a:rPr lang="pl-PL" sz="2000" dirty="0" smtClean="0"/>
            </a:br>
            <a:endParaRPr lang="pl-PL" sz="20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dirty="0" smtClean="0"/>
              <a:t>Choroby do różnicowania z ASD</a:t>
            </a:r>
            <a:endParaRPr lang="pl-PL" dirty="0"/>
          </a:p>
        </p:txBody>
      </p:sp>
      <p:sp>
        <p:nvSpPr>
          <p:cNvPr id="3" name="Symbol zastępczy zawartości 2"/>
          <p:cNvSpPr>
            <a:spLocks noGrp="1"/>
          </p:cNvSpPr>
          <p:nvPr>
            <p:ph idx="1"/>
          </p:nvPr>
        </p:nvSpPr>
        <p:spPr>
          <a:xfrm>
            <a:off x="685800" y="1641475"/>
            <a:ext cx="7774632" cy="4451821"/>
          </a:xfrm>
        </p:spPr>
        <p:txBody>
          <a:bodyPr/>
          <a:lstStyle/>
          <a:p>
            <a:pPr>
              <a:defRPr/>
            </a:pPr>
            <a:r>
              <a:rPr lang="pl-PL" sz="2800" b="1" dirty="0" smtClean="0">
                <a:solidFill>
                  <a:srgbClr val="FFFFFF"/>
                </a:solidFill>
              </a:rPr>
              <a:t>F84.2 zespół Retta </a:t>
            </a:r>
            <a:endParaRPr lang="pl-PL" sz="2800" dirty="0" smtClean="0">
              <a:solidFill>
                <a:srgbClr val="FFFFFF"/>
              </a:solidFill>
            </a:endParaRPr>
          </a:p>
          <a:p>
            <a:pPr>
              <a:defRPr/>
            </a:pPr>
            <a:r>
              <a:rPr lang="pl-PL" sz="2800" b="1" dirty="0" smtClean="0">
                <a:solidFill>
                  <a:srgbClr val="FFFFFF"/>
                </a:solidFill>
              </a:rPr>
              <a:t>Q99.2 zespół łamliwego chromosomu X </a:t>
            </a:r>
            <a:endParaRPr lang="pl-PL" sz="2800" dirty="0" smtClean="0">
              <a:solidFill>
                <a:srgbClr val="FFFFFF"/>
              </a:solidFill>
            </a:endParaRPr>
          </a:p>
          <a:p>
            <a:pPr>
              <a:defRPr/>
            </a:pPr>
            <a:r>
              <a:rPr lang="pl-PL" sz="2800" b="1" dirty="0" smtClean="0">
                <a:solidFill>
                  <a:srgbClr val="FFFFFF"/>
                </a:solidFill>
              </a:rPr>
              <a:t>F84.3 dziecięce zaburzenie dezintegracyjne </a:t>
            </a:r>
            <a:endParaRPr lang="pl-PL" sz="2800" dirty="0" smtClean="0">
              <a:solidFill>
                <a:srgbClr val="FFFFFF"/>
              </a:solidFill>
            </a:endParaRPr>
          </a:p>
          <a:p>
            <a:pPr>
              <a:defRPr/>
            </a:pPr>
            <a:r>
              <a:rPr lang="pl-PL" sz="2800" b="1" dirty="0" smtClean="0">
                <a:solidFill>
                  <a:srgbClr val="FFFFFF"/>
                </a:solidFill>
              </a:rPr>
              <a:t>F94.1 reaktywne zaburzenie przywiązania </a:t>
            </a:r>
            <a:r>
              <a:rPr lang="pl-PL" sz="2800" dirty="0" smtClean="0">
                <a:solidFill>
                  <a:srgbClr val="FFFFFF"/>
                </a:solidFill>
              </a:rPr>
              <a:t>– RAD (Reactive Attachment Disorder) </a:t>
            </a:r>
          </a:p>
          <a:p>
            <a:pPr>
              <a:defRPr/>
            </a:pPr>
            <a:r>
              <a:rPr lang="pl-PL" sz="2800" b="1" dirty="0" smtClean="0">
                <a:solidFill>
                  <a:srgbClr val="FFFFFF"/>
                </a:solidFill>
              </a:rPr>
              <a:t>F98.4 stereotypie ruchowe </a:t>
            </a:r>
            <a:endParaRPr lang="pl-PL" sz="2800" dirty="0" smtClean="0">
              <a:solidFill>
                <a:srgbClr val="FFFFFF"/>
              </a:solidFill>
            </a:endParaRPr>
          </a:p>
          <a:p>
            <a:pPr>
              <a:defRPr/>
            </a:pPr>
            <a:r>
              <a:rPr lang="pl-PL" sz="2800" b="1" dirty="0" smtClean="0">
                <a:solidFill>
                  <a:srgbClr val="FFFFFF"/>
                </a:solidFill>
              </a:rPr>
              <a:t>F90 ADHD</a:t>
            </a:r>
            <a:endParaRPr lang="pl-PL" sz="2800" dirty="0" smtClean="0">
              <a:solidFill>
                <a:srgbClr val="FFFFFF"/>
              </a:solidFill>
            </a:endParaRPr>
          </a:p>
          <a:p>
            <a:pPr>
              <a:defRPr/>
            </a:pPr>
            <a:r>
              <a:rPr lang="pl-PL" sz="2800" b="1" dirty="0" smtClean="0">
                <a:solidFill>
                  <a:srgbClr val="FFFFFF"/>
                </a:solidFill>
              </a:rPr>
              <a:t>F21</a:t>
            </a:r>
            <a:r>
              <a:rPr lang="pl-PL" sz="2800" dirty="0" smtClean="0">
                <a:solidFill>
                  <a:srgbClr val="FFFFFF"/>
                </a:solidFill>
              </a:rPr>
              <a:t> osobowość schizotypowa (w dzieciństwie) </a:t>
            </a:r>
          </a:p>
          <a:p>
            <a:pPr>
              <a:defRPr/>
            </a:pPr>
            <a:r>
              <a:rPr lang="pl-PL" sz="2800" b="1" dirty="0" smtClean="0">
                <a:solidFill>
                  <a:srgbClr val="FFFFFF"/>
                </a:solidFill>
              </a:rPr>
              <a:t>F20</a:t>
            </a:r>
            <a:r>
              <a:rPr lang="pl-PL" sz="2800" dirty="0" smtClean="0">
                <a:solidFill>
                  <a:srgbClr val="FFFFFF"/>
                </a:solidFill>
              </a:rPr>
              <a:t> schizofrenia (dziecięca)</a:t>
            </a:r>
          </a:p>
          <a:p>
            <a:pPr lvl="8">
              <a:defRPr/>
            </a:pPr>
            <a:endParaRPr lang="pl-PL"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dirty="0" smtClean="0"/>
              <a:t>Autyzm wczesnodziecięcy, autyzm głęboki, zespół Kannera</a:t>
            </a:r>
            <a:endParaRPr lang="pl-PL" dirty="0"/>
          </a:p>
        </p:txBody>
      </p:sp>
      <p:sp>
        <p:nvSpPr>
          <p:cNvPr id="3" name="Symbol zastępczy zawartości 2"/>
          <p:cNvSpPr>
            <a:spLocks noGrp="1"/>
          </p:cNvSpPr>
          <p:nvPr>
            <p:ph idx="1"/>
          </p:nvPr>
        </p:nvSpPr>
        <p:spPr>
          <a:xfrm>
            <a:off x="395536" y="1700213"/>
            <a:ext cx="8424614" cy="4395787"/>
          </a:xfrm>
        </p:spPr>
        <p:txBody>
          <a:bodyPr/>
          <a:lstStyle/>
          <a:p>
            <a:pPr>
              <a:defRPr/>
            </a:pPr>
            <a:r>
              <a:rPr lang="pl-PL" sz="2600" dirty="0" smtClean="0"/>
              <a:t>Istotną rolę odgrywa funkcjonowanie mózgu. Do typowych cech należą problemy z komunikacją uczuć i związkami społecznymi.</a:t>
            </a:r>
          </a:p>
          <a:p>
            <a:pPr>
              <a:defRPr/>
            </a:pPr>
            <a:r>
              <a:rPr lang="pl-PL" sz="2600" dirty="0" smtClean="0"/>
              <a:t> Występują również kłopoty z integracją wrażeń zmysłowych. W typowych przypadkach pojawia się w pierwszych trzech latach życia.</a:t>
            </a:r>
          </a:p>
          <a:p>
            <a:pPr>
              <a:defRPr/>
            </a:pPr>
            <a:r>
              <a:rPr lang="pl-PL" sz="2600" dirty="0" smtClean="0"/>
              <a:t> Szacunkowa częstość występowania autyzmu jest bardzo zróżnicowana w zależności od kryteriów diagnostycznych, wieku dzieci i położenia geograficznego</a:t>
            </a:r>
            <a:r>
              <a:rPr lang="pl-PL" sz="2600" baseline="30000" dirty="0" smtClean="0"/>
              <a:t>[</a:t>
            </a:r>
            <a:r>
              <a:rPr lang="pl-PL" sz="2600" dirty="0" smtClean="0"/>
              <a:t>. Na początku XXI w. częstość występowania autyzmu szacowano na 1–4‰, a spektrum autystycznego na 6–12‰</a:t>
            </a:r>
            <a:r>
              <a:rPr lang="pl-PL" sz="2600" baseline="30000" dirty="0" smtClean="0"/>
              <a:t>[</a:t>
            </a:r>
            <a:r>
              <a:rPr lang="pl-PL" sz="2400" baseline="30000" dirty="0" smtClean="0"/>
              <a:t>3]</a:t>
            </a:r>
            <a:endParaRPr lang="pl-PL" sz="2400" dirty="0" smtClean="0"/>
          </a:p>
          <a:p>
            <a:pPr>
              <a:defRPr/>
            </a:pPr>
            <a:endParaRPr lang="pl-PL"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dirty="0" smtClean="0"/>
              <a:t>Epidemiologia</a:t>
            </a:r>
            <a:endParaRPr lang="pl-PL" dirty="0"/>
          </a:p>
        </p:txBody>
      </p:sp>
      <p:sp>
        <p:nvSpPr>
          <p:cNvPr id="3" name="Symbol zastępczy zawartości 2"/>
          <p:cNvSpPr>
            <a:spLocks noGrp="1"/>
          </p:cNvSpPr>
          <p:nvPr>
            <p:ph idx="1"/>
          </p:nvPr>
        </p:nvSpPr>
        <p:spPr>
          <a:xfrm>
            <a:off x="685800" y="1641475"/>
            <a:ext cx="8062664" cy="4454525"/>
          </a:xfrm>
        </p:spPr>
        <p:txBody>
          <a:bodyPr/>
          <a:lstStyle/>
          <a:p>
            <a:pPr>
              <a:defRPr/>
            </a:pPr>
            <a:r>
              <a:rPr lang="pl-PL" sz="2800" dirty="0" smtClean="0"/>
              <a:t>Według danych Autism Europe 0,6 % populacji Unii Europejskiej dotkniętych jest autyzmem, co stanowi około 5 milionów osób (szacunki z 2009 r.) </a:t>
            </a:r>
          </a:p>
          <a:p>
            <a:pPr>
              <a:defRPr/>
            </a:pPr>
            <a:r>
              <a:rPr lang="pl-PL" sz="2800" dirty="0" smtClean="0"/>
              <a:t>Polska – nie ma dokładnych danych, ale przyjmując dane z badań epidemiologicznych przeprowadzanych w różnych krajach (w Polsce takich badań nie było) należy ocenić, iż w Polsce osób tych może być co najmniej 30 000, a nawet dużo więcej </a:t>
            </a:r>
          </a:p>
          <a:p>
            <a:pPr>
              <a:defRPr/>
            </a:pPr>
            <a:endParaRPr lang="pl-P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3" y="549275"/>
            <a:ext cx="7989887" cy="2047875"/>
          </a:xfrm>
        </p:spPr>
        <p:txBody>
          <a:bodyPr/>
          <a:lstStyle/>
          <a:p>
            <a:pPr>
              <a:defRPr/>
            </a:pPr>
            <a:r>
              <a:rPr lang="en-US" sz="4000" dirty="0" smtClean="0"/>
              <a:t>USA – dane z 29 marca 2012r. z 14 stanów (raport Centers for Disease Control and Prevention) </a:t>
            </a:r>
            <a:r>
              <a:rPr lang="en-US" dirty="0" smtClean="0"/>
              <a:t/>
            </a:r>
            <a:br>
              <a:rPr lang="en-US" dirty="0" smtClean="0"/>
            </a:br>
            <a:endParaRPr lang="pl-PL" dirty="0"/>
          </a:p>
        </p:txBody>
      </p:sp>
      <p:sp>
        <p:nvSpPr>
          <p:cNvPr id="3" name="Symbol zastępczy zawartości 2"/>
          <p:cNvSpPr>
            <a:spLocks noGrp="1"/>
          </p:cNvSpPr>
          <p:nvPr>
            <p:ph idx="1"/>
          </p:nvPr>
        </p:nvSpPr>
        <p:spPr>
          <a:xfrm>
            <a:off x="467544" y="2132856"/>
            <a:ext cx="8496944" cy="4176464"/>
          </a:xfrm>
        </p:spPr>
        <p:txBody>
          <a:bodyPr/>
          <a:lstStyle/>
          <a:p>
            <a:pPr>
              <a:defRPr/>
            </a:pPr>
            <a:r>
              <a:rPr lang="pl-PL" sz="2600" dirty="0" smtClean="0"/>
              <a:t>Autyzm jest zdiagnozowany u 1 na 88 dzieci, w tym chłopcy: 1 na 54, dziewczynki: 1 na 252. Średni wiek rozpoznania autyzmu to 4 lata. Liczba dzieci ze zdiagnozowanym autyzmem w tym momencie w USA (ponad 1 milion) to więcej niż liczba dzieci chorych na cukrzycę, AIDS, raka, porażenie mózgowe, mukowiscydozę, dystrofię mięśniową i zespół Downa razem wziętych (porównanie oparte na danych statystycznych pomiaru Child &amp; Adolescent Health Initiative). Organizacja Autism Speaks nazywa to epidemią autyzmu oraz zagrożeniem bezpieczeństwa narodowego</a:t>
            </a:r>
          </a:p>
          <a:p>
            <a:pPr>
              <a:defRPr/>
            </a:pPr>
            <a:endParaRPr lang="pl-PL" sz="26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dirty="0" smtClean="0"/>
              <a:t>Przyczyny ASD</a:t>
            </a:r>
            <a:endParaRPr lang="pl-PL" dirty="0"/>
          </a:p>
        </p:txBody>
      </p:sp>
      <p:sp>
        <p:nvSpPr>
          <p:cNvPr id="3" name="Symbol zastępczy zawartości 2"/>
          <p:cNvSpPr>
            <a:spLocks noGrp="1"/>
          </p:cNvSpPr>
          <p:nvPr>
            <p:ph idx="1"/>
          </p:nvPr>
        </p:nvSpPr>
        <p:spPr/>
        <p:txBody>
          <a:bodyPr/>
          <a:lstStyle/>
          <a:p>
            <a:pPr>
              <a:defRPr/>
            </a:pPr>
            <a:r>
              <a:rPr lang="pl-PL" dirty="0" smtClean="0"/>
              <a:t>Czynniki genetyczne</a:t>
            </a:r>
          </a:p>
          <a:p>
            <a:pPr>
              <a:defRPr/>
            </a:pPr>
            <a:r>
              <a:rPr lang="pl-PL" dirty="0" smtClean="0"/>
              <a:t>Czynniki środowiskowe</a:t>
            </a:r>
          </a:p>
          <a:p>
            <a:pPr>
              <a:defRPr/>
            </a:pPr>
            <a:r>
              <a:rPr lang="pl-PL" dirty="0" smtClean="0"/>
              <a:t>Czynniki wyzwalające prowadzące do określonych zmian neurobiologicznych i neuropsychologicznych, które prowadzą do określonych  zmian fenotypowych  tzn.  czynniki korowe</a:t>
            </a:r>
          </a:p>
          <a:p>
            <a:pPr>
              <a:buFont typeface="Wingdings" pitchFamily="2" charset="2"/>
              <a:buNone/>
              <a:defRPr/>
            </a:pPr>
            <a:endParaRPr lang="pl-PL" dirty="0" smtClean="0"/>
          </a:p>
          <a:p>
            <a:pPr>
              <a:defRPr/>
            </a:pPr>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dirty="0" smtClean="0"/>
              <a:t>Przebieg ASD</a:t>
            </a:r>
            <a:endParaRPr lang="pl-PL" dirty="0"/>
          </a:p>
        </p:txBody>
      </p:sp>
      <p:sp>
        <p:nvSpPr>
          <p:cNvPr id="3" name="Symbol zastępczy zawartości 2"/>
          <p:cNvSpPr>
            <a:spLocks noGrp="1"/>
          </p:cNvSpPr>
          <p:nvPr>
            <p:ph idx="1"/>
          </p:nvPr>
        </p:nvSpPr>
        <p:spPr/>
        <p:txBody>
          <a:bodyPr/>
          <a:lstStyle/>
          <a:p>
            <a:pPr>
              <a:defRPr/>
            </a:pPr>
            <a:r>
              <a:rPr lang="pl-PL" dirty="0" smtClean="0"/>
              <a:t>Przewlekły powodujący ograniczenia</a:t>
            </a:r>
          </a:p>
          <a:p>
            <a:pPr>
              <a:defRPr/>
            </a:pPr>
            <a:r>
              <a:rPr lang="pl-PL" dirty="0" smtClean="0"/>
              <a:t>Rozwoju  mowy</a:t>
            </a:r>
          </a:p>
          <a:p>
            <a:pPr>
              <a:defRPr/>
            </a:pPr>
            <a:r>
              <a:rPr lang="pl-PL" dirty="0" smtClean="0"/>
              <a:t>Rozwoju kontaktów społecznych</a:t>
            </a:r>
          </a:p>
          <a:p>
            <a:pPr>
              <a:defRPr/>
            </a:pPr>
            <a:r>
              <a:rPr lang="pl-PL" dirty="0" smtClean="0"/>
              <a:t>Rozwoju funkcji poznawczych</a:t>
            </a:r>
          </a:p>
          <a:p>
            <a:pPr>
              <a:defRPr/>
            </a:pPr>
            <a:r>
              <a:rPr lang="pl-PL" dirty="0" smtClean="0"/>
              <a:t>Prowadzi do upośledzenia umysłowego</a:t>
            </a:r>
          </a:p>
          <a:p>
            <a:pPr>
              <a:defRPr/>
            </a:pPr>
            <a:r>
              <a:rPr lang="pl-PL" dirty="0" smtClean="0"/>
              <a:t>Jedynie około 25% chorych jest w stanie niezależnie funkcjonować</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dirty="0" smtClean="0"/>
              <a:t>Założenia w terapii ASD</a:t>
            </a:r>
            <a:endParaRPr lang="pl-PL" dirty="0"/>
          </a:p>
        </p:txBody>
      </p:sp>
      <p:sp>
        <p:nvSpPr>
          <p:cNvPr id="3" name="Symbol zastępczy zawartości 2"/>
          <p:cNvSpPr>
            <a:spLocks noGrp="1"/>
          </p:cNvSpPr>
          <p:nvPr>
            <p:ph idx="1"/>
          </p:nvPr>
        </p:nvSpPr>
        <p:spPr>
          <a:xfrm>
            <a:off x="685800" y="1641475"/>
            <a:ext cx="7918648" cy="4811861"/>
          </a:xfrm>
        </p:spPr>
        <p:txBody>
          <a:bodyPr/>
          <a:lstStyle/>
          <a:p>
            <a:pPr>
              <a:defRPr/>
            </a:pPr>
            <a:r>
              <a:rPr lang="pl-PL" dirty="0" smtClean="0"/>
              <a:t>Interwencje indywidualne:</a:t>
            </a:r>
          </a:p>
          <a:p>
            <a:pPr>
              <a:defRPr/>
            </a:pPr>
            <a:r>
              <a:rPr lang="pl-PL" dirty="0" smtClean="0"/>
              <a:t>Terapia behawioralna</a:t>
            </a:r>
          </a:p>
          <a:p>
            <a:pPr>
              <a:defRPr/>
            </a:pPr>
            <a:r>
              <a:rPr lang="pl-PL" dirty="0" smtClean="0"/>
              <a:t>Terapia mowy i wspomaganie komunikacji</a:t>
            </a:r>
          </a:p>
          <a:p>
            <a:pPr>
              <a:defRPr/>
            </a:pPr>
            <a:r>
              <a:rPr lang="pl-PL" dirty="0" smtClean="0"/>
              <a:t>Trening umiejętności społecznych</a:t>
            </a:r>
          </a:p>
          <a:p>
            <a:pPr>
              <a:defRPr/>
            </a:pPr>
            <a:r>
              <a:rPr lang="pl-PL" dirty="0" smtClean="0"/>
              <a:t>Leki</a:t>
            </a:r>
          </a:p>
          <a:p>
            <a:pPr>
              <a:defRPr/>
            </a:pPr>
            <a:r>
              <a:rPr lang="pl-PL" dirty="0" smtClean="0"/>
              <a:t>Trening/ neuro-/poznawczy</a:t>
            </a:r>
          </a:p>
          <a:p>
            <a:pPr>
              <a:defRPr/>
            </a:pPr>
            <a:r>
              <a:rPr lang="pl-PL" dirty="0" smtClean="0"/>
              <a:t>Psychoedukacja</a:t>
            </a:r>
          </a:p>
          <a:p>
            <a:pPr>
              <a:defRPr/>
            </a:pPr>
            <a:r>
              <a:rPr lang="pl-PL" dirty="0" smtClean="0"/>
              <a:t>Inne terapie/ergoterapia, muzykoterapia/</a:t>
            </a:r>
          </a:p>
          <a:p>
            <a:pPr>
              <a:defRPr/>
            </a:pPr>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5800" y="228600"/>
            <a:ext cx="7773988" cy="1112838"/>
          </a:xfrm>
        </p:spPr>
        <p:txBody>
          <a:bodyPr/>
          <a:lstStyle/>
          <a:p>
            <a:pPr>
              <a:defRPr/>
            </a:pPr>
            <a:r>
              <a:rPr lang="pl-PL" dirty="0" smtClean="0"/>
              <a:t>c.d.  Terapii</a:t>
            </a:r>
            <a:endParaRPr lang="pl-PL" dirty="0"/>
          </a:p>
        </p:txBody>
      </p:sp>
      <p:sp>
        <p:nvSpPr>
          <p:cNvPr id="3" name="Symbol zastępczy zawartości 2"/>
          <p:cNvSpPr>
            <a:spLocks noGrp="1"/>
          </p:cNvSpPr>
          <p:nvPr>
            <p:ph idx="1"/>
          </p:nvPr>
        </p:nvSpPr>
        <p:spPr/>
        <p:txBody>
          <a:bodyPr/>
          <a:lstStyle/>
          <a:p>
            <a:pPr>
              <a:defRPr/>
            </a:pPr>
            <a:r>
              <a:rPr lang="pl-PL" dirty="0" smtClean="0"/>
              <a:t>Leczenie współwystępujących zaburzeń</a:t>
            </a:r>
          </a:p>
          <a:p>
            <a:pPr>
              <a:defRPr/>
            </a:pPr>
            <a:r>
              <a:rPr lang="pl-PL" dirty="0" smtClean="0"/>
              <a:t>Ocena i ewentualna korekta zaburzeń słuchu, wzroku, alergii, nietolerancji pokarmowych</a:t>
            </a:r>
          </a:p>
          <a:p>
            <a:pPr>
              <a:defRPr/>
            </a:pPr>
            <a:r>
              <a:rPr lang="pl-PL" dirty="0" smtClean="0"/>
              <a:t>Higiena jamy ustnej</a:t>
            </a:r>
          </a:p>
          <a:p>
            <a:pPr>
              <a:defRPr/>
            </a:pPr>
            <a:r>
              <a:rPr lang="pl-PL" dirty="0" smtClean="0"/>
              <a:t>Kontakt z grupami samopomocowymi</a:t>
            </a:r>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dirty="0" smtClean="0"/>
              <a:t>Interwencje rodzinne</a:t>
            </a:r>
            <a:endParaRPr lang="pl-PL" dirty="0"/>
          </a:p>
        </p:txBody>
      </p:sp>
      <p:sp>
        <p:nvSpPr>
          <p:cNvPr id="3" name="Symbol zastępczy zawartości 2"/>
          <p:cNvSpPr>
            <a:spLocks noGrp="1"/>
          </p:cNvSpPr>
          <p:nvPr>
            <p:ph idx="1"/>
          </p:nvPr>
        </p:nvSpPr>
        <p:spPr/>
        <p:txBody>
          <a:bodyPr/>
          <a:lstStyle/>
          <a:p>
            <a:pPr>
              <a:defRPr/>
            </a:pPr>
            <a:r>
              <a:rPr lang="pl-PL" dirty="0" smtClean="0"/>
              <a:t>Edukacja rodziny odnośnie diagnozy rokowania i możliwości terapii</a:t>
            </a:r>
          </a:p>
          <a:p>
            <a:pPr>
              <a:defRPr/>
            </a:pPr>
            <a:r>
              <a:rPr lang="pl-PL" dirty="0" smtClean="0"/>
              <a:t>Trening rodziców</a:t>
            </a:r>
          </a:p>
          <a:p>
            <a:pPr>
              <a:defRPr/>
            </a:pPr>
            <a:r>
              <a:rPr lang="pl-PL" dirty="0" smtClean="0"/>
              <a:t>Poradnictwo genetyczne</a:t>
            </a:r>
          </a:p>
          <a:p>
            <a:pPr>
              <a:defRPr/>
            </a:pPr>
            <a:r>
              <a:rPr lang="pl-PL" dirty="0" smtClean="0"/>
              <a:t>Dostosowanie otoczenia np.pomoc i wsparcie  dla rodziny</a:t>
            </a:r>
          </a:p>
          <a:p>
            <a:pPr>
              <a:defRPr/>
            </a:pPr>
            <a:r>
              <a:rPr lang="pl-PL" dirty="0" smtClean="0"/>
              <a:t>Pomoc w uzyskaniu odpowiedniej szkoły,przedszkola integracyjnego czy specjalnego</a:t>
            </a:r>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dirty="0" smtClean="0"/>
              <a:t>Psychiatria środowiskowa</a:t>
            </a:r>
            <a:endParaRPr lang="pl-PL" dirty="0"/>
          </a:p>
        </p:txBody>
      </p:sp>
      <p:sp>
        <p:nvSpPr>
          <p:cNvPr id="3" name="Symbol zastępczy zawartości 2"/>
          <p:cNvSpPr>
            <a:spLocks noGrp="1"/>
          </p:cNvSpPr>
          <p:nvPr>
            <p:ph idx="1"/>
          </p:nvPr>
        </p:nvSpPr>
        <p:spPr/>
        <p:txBody>
          <a:bodyPr/>
          <a:lstStyle/>
          <a:p>
            <a:pPr>
              <a:defRPr/>
            </a:pPr>
            <a:r>
              <a:rPr lang="pl-PL" dirty="0" smtClean="0"/>
              <a:t>Zespoły leczenia środowiskowego</a:t>
            </a:r>
          </a:p>
          <a:p>
            <a:pPr>
              <a:defRPr/>
            </a:pPr>
            <a:r>
              <a:rPr lang="pl-PL" dirty="0" smtClean="0"/>
              <a:t>Praca chroniona</a:t>
            </a:r>
          </a:p>
          <a:p>
            <a:pPr>
              <a:defRPr/>
            </a:pPr>
            <a:r>
              <a:rPr lang="pl-PL" dirty="0" smtClean="0"/>
              <a:t>Indywidualny trener pracy</a:t>
            </a:r>
          </a:p>
          <a:p>
            <a:pPr>
              <a:defRPr/>
            </a:pPr>
            <a:r>
              <a:rPr lang="pl-PL" dirty="0" smtClean="0"/>
              <a:t>Wsparcie przy opuszczeniu domu rodzinnego-Hostele</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dirty="0" smtClean="0"/>
              <a:t>Całościowe zaburzenia rozwoju-ICD-10</a:t>
            </a:r>
            <a:endParaRPr lang="pl-PL" dirty="0"/>
          </a:p>
        </p:txBody>
      </p:sp>
      <p:sp>
        <p:nvSpPr>
          <p:cNvPr id="3" name="Symbol zastępczy zawartości 2"/>
          <p:cNvSpPr>
            <a:spLocks noGrp="1"/>
          </p:cNvSpPr>
          <p:nvPr>
            <p:ph idx="1"/>
          </p:nvPr>
        </p:nvSpPr>
        <p:spPr/>
        <p:txBody>
          <a:bodyPr/>
          <a:lstStyle/>
          <a:p>
            <a:pPr>
              <a:defRPr/>
            </a:pPr>
            <a:r>
              <a:rPr lang="pl-PL" dirty="0" smtClean="0"/>
              <a:t>F84.0 Autyzm dziecięcy</a:t>
            </a:r>
          </a:p>
          <a:p>
            <a:pPr>
              <a:defRPr/>
            </a:pPr>
            <a:r>
              <a:rPr lang="pl-PL" dirty="0" smtClean="0"/>
              <a:t>F84.1 Autyzm atypowy</a:t>
            </a:r>
          </a:p>
          <a:p>
            <a:pPr>
              <a:defRPr/>
            </a:pPr>
            <a:r>
              <a:rPr lang="pl-PL" dirty="0" smtClean="0"/>
              <a:t>F84.2 Zespół Retta</a:t>
            </a:r>
          </a:p>
          <a:p>
            <a:pPr>
              <a:defRPr/>
            </a:pPr>
            <a:r>
              <a:rPr lang="pl-PL" dirty="0" smtClean="0"/>
              <a:t>F84.3 Inne dziecięce zaburzenia dezitegracyjne</a:t>
            </a:r>
          </a:p>
          <a:p>
            <a:pPr>
              <a:defRPr/>
            </a:pPr>
            <a:r>
              <a:rPr lang="pl-PL" dirty="0" smtClean="0"/>
              <a:t>F84.4 Zaburzenia hiperkinetyczne  zUUi ruchami stereotypowymi</a:t>
            </a:r>
          </a:p>
          <a:p>
            <a:pPr>
              <a:defRPr/>
            </a:pPr>
            <a:r>
              <a:rPr lang="pl-PL" dirty="0" smtClean="0"/>
              <a:t>F84.5 Zespół Aspergera</a:t>
            </a:r>
          </a:p>
          <a:p>
            <a:pPr>
              <a:buFont typeface="Wingdings" pitchFamily="2" charset="2"/>
              <a:buNone/>
              <a:defRPr/>
            </a:pPr>
            <a:endParaRPr lang="pl-PL" dirty="0" smtClean="0"/>
          </a:p>
          <a:p>
            <a:pPr>
              <a:defRPr/>
            </a:pPr>
            <a:endParaRPr lang="pl-PL" dirty="0" smtClean="0"/>
          </a:p>
          <a:p>
            <a:pPr>
              <a:defRPr/>
            </a:pPr>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dirty="0" smtClean="0"/>
              <a:t>Skuteczna interwencja w zaburzeniach.</a:t>
            </a:r>
            <a:endParaRPr lang="pl-PL" dirty="0"/>
          </a:p>
        </p:txBody>
      </p:sp>
      <p:sp>
        <p:nvSpPr>
          <p:cNvPr id="3" name="Symbol zastępczy zawartości 2"/>
          <p:cNvSpPr>
            <a:spLocks noGrp="1"/>
          </p:cNvSpPr>
          <p:nvPr>
            <p:ph idx="1"/>
          </p:nvPr>
        </p:nvSpPr>
        <p:spPr/>
        <p:txBody>
          <a:bodyPr/>
          <a:lstStyle/>
          <a:p>
            <a:pPr>
              <a:defRPr/>
            </a:pPr>
            <a:r>
              <a:rPr lang="pl-PL" dirty="0" smtClean="0"/>
              <a:t>Technika  uczenia /naprowadzanie –wzmacnianie-wygaszanie/</a:t>
            </a:r>
          </a:p>
          <a:p>
            <a:pPr>
              <a:defRPr/>
            </a:pPr>
            <a:r>
              <a:rPr lang="pl-PL" dirty="0" smtClean="0"/>
              <a:t>Interwencje złożone z aktywnością złożoną /szkoła, dom, poradnia, miejsce pracy/</a:t>
            </a:r>
          </a:p>
          <a:p>
            <a:pPr>
              <a:defRPr/>
            </a:pPr>
            <a:r>
              <a:rPr lang="pl-PL" dirty="0" smtClean="0"/>
              <a:t>Stymulacja  pochodząca od różnych osób /rówieśników, nauczycieli, terapeutów/</a:t>
            </a:r>
          </a:p>
          <a:p>
            <a:pPr>
              <a:defRPr/>
            </a:pPr>
            <a:r>
              <a:rPr lang="pl-PL" dirty="0" smtClean="0"/>
              <a:t>Stymulacja grupowa, indywidualna.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dirty="0" smtClean="0"/>
              <a:t>Czynniki prognostyczne w ASD</a:t>
            </a:r>
            <a:br>
              <a:rPr lang="pl-PL" dirty="0" smtClean="0"/>
            </a:br>
            <a:r>
              <a:rPr lang="pl-PL" dirty="0" smtClean="0"/>
              <a:t>5-6  r.ż.</a:t>
            </a:r>
            <a:endParaRPr lang="pl-PL" dirty="0"/>
          </a:p>
        </p:txBody>
      </p:sp>
      <p:sp>
        <p:nvSpPr>
          <p:cNvPr id="3" name="Symbol zastępczy zawartości 2"/>
          <p:cNvSpPr>
            <a:spLocks noGrp="1"/>
          </p:cNvSpPr>
          <p:nvPr>
            <p:ph idx="1"/>
          </p:nvPr>
        </p:nvSpPr>
        <p:spPr/>
        <p:txBody>
          <a:bodyPr/>
          <a:lstStyle/>
          <a:p>
            <a:pPr>
              <a:defRPr/>
            </a:pPr>
            <a:r>
              <a:rPr lang="pl-PL" dirty="0" smtClean="0"/>
              <a:t>1 inteligencja ogólna</a:t>
            </a:r>
          </a:p>
          <a:p>
            <a:pPr>
              <a:defRPr/>
            </a:pPr>
            <a:r>
              <a:rPr lang="pl-PL" dirty="0" smtClean="0"/>
              <a:t>2 zdolności językowe</a:t>
            </a:r>
          </a:p>
          <a:p>
            <a:pPr>
              <a:defRPr/>
            </a:pPr>
            <a:r>
              <a:rPr lang="pl-PL" dirty="0" smtClean="0"/>
              <a:t>3 współistniejące wcześnie leczone zaburzenia  np. padaczka</a:t>
            </a:r>
          </a:p>
          <a:p>
            <a:pPr>
              <a:defRPr/>
            </a:pPr>
            <a:r>
              <a:rPr lang="pl-PL" dirty="0" smtClean="0"/>
              <a:t>Szkolenie rodziców</a:t>
            </a:r>
          </a:p>
          <a:p>
            <a:pPr>
              <a:defRPr/>
            </a:pPr>
            <a:r>
              <a:rPr lang="pl-PL" dirty="0" smtClean="0"/>
              <a:t>Pomoce wizualne</a:t>
            </a:r>
          </a:p>
          <a:p>
            <a:pPr>
              <a:defRPr/>
            </a:pPr>
            <a:r>
              <a:rPr lang="pl-PL" dirty="0" smtClean="0"/>
              <a:t>Umiejętności społeczne</a:t>
            </a:r>
          </a:p>
          <a:p>
            <a:pPr>
              <a:defRPr/>
            </a:pPr>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dirty="0" smtClean="0"/>
              <a:t>Skuteczność terapii</a:t>
            </a:r>
            <a:endParaRPr lang="pl-PL" dirty="0"/>
          </a:p>
        </p:txBody>
      </p:sp>
      <p:sp>
        <p:nvSpPr>
          <p:cNvPr id="3" name="Symbol zastępczy zawartości 2"/>
          <p:cNvSpPr>
            <a:spLocks noGrp="1"/>
          </p:cNvSpPr>
          <p:nvPr>
            <p:ph idx="1"/>
          </p:nvPr>
        </p:nvSpPr>
        <p:spPr/>
        <p:txBody>
          <a:bodyPr/>
          <a:lstStyle/>
          <a:p>
            <a:pPr>
              <a:defRPr/>
            </a:pPr>
            <a:r>
              <a:rPr lang="pl-PL" dirty="0" smtClean="0"/>
              <a:t>Trening  poznawczy  Frankfurcki Test komputerowy i Trening Rozpoznawania Emocji Twarzy</a:t>
            </a:r>
          </a:p>
          <a:p>
            <a:pPr>
              <a:defRPr/>
            </a:pPr>
            <a:r>
              <a:rPr lang="pl-PL" dirty="0" smtClean="0"/>
              <a:t>Neuropsychoterapia do treningu supresji  gamma, przez co uzyskuje się reaktywację neuronów lustrzanych w odprowadzeniach centralnych prawostronnie z promowaniem fal alfa 8-13Hz.</a:t>
            </a:r>
          </a:p>
          <a:p>
            <a:pPr>
              <a:defRPr/>
            </a:pPr>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27088" y="333375"/>
            <a:ext cx="7772400" cy="1219200"/>
          </a:xfrm>
        </p:spPr>
        <p:txBody>
          <a:bodyPr/>
          <a:lstStyle/>
          <a:p>
            <a:pPr>
              <a:defRPr/>
            </a:pPr>
            <a:r>
              <a:rPr lang="pl-PL" sz="3600" dirty="0" smtClean="0"/>
              <a:t>Reanimacja aktywności w obszarze zakrętu wrzecionowatego i jąder migdałowatych</a:t>
            </a:r>
            <a:endParaRPr lang="pl-PL" sz="3600" dirty="0"/>
          </a:p>
        </p:txBody>
      </p:sp>
      <p:sp>
        <p:nvSpPr>
          <p:cNvPr id="3" name="Symbol zastępczy zawartości 2"/>
          <p:cNvSpPr>
            <a:spLocks noGrp="1"/>
          </p:cNvSpPr>
          <p:nvPr>
            <p:ph idx="1"/>
          </p:nvPr>
        </p:nvSpPr>
        <p:spPr>
          <a:xfrm>
            <a:off x="685800" y="1998811"/>
            <a:ext cx="7772400" cy="4454525"/>
          </a:xfrm>
        </p:spPr>
        <p:txBody>
          <a:bodyPr/>
          <a:lstStyle/>
          <a:p>
            <a:pPr>
              <a:defRPr/>
            </a:pPr>
            <a:r>
              <a:rPr lang="pl-PL" sz="2800" dirty="0" smtClean="0"/>
              <a:t>Doniesienia dotyczące  skuteczności stosowania Treningu Rozpoznawania Emocji Twarzy</a:t>
            </a:r>
          </a:p>
          <a:p>
            <a:pPr>
              <a:defRPr/>
            </a:pPr>
            <a:r>
              <a:rPr lang="pl-PL" sz="2800" dirty="0" smtClean="0"/>
              <a:t>Neurobiofeedback w ustawieniu dolnej części płata skroniowego stymulacja  czynności pożądanej</a:t>
            </a:r>
          </a:p>
          <a:p>
            <a:pPr>
              <a:defRPr/>
            </a:pPr>
            <a:r>
              <a:rPr lang="pl-PL" sz="2800" dirty="0" smtClean="0"/>
              <a:t>Neurobiofeedback w ustawieniu  górnego płata ciemieniowego i zakrętu potylicznego środkowego do stymulacji  czynności pożądanej /badania pilotażowe/</a:t>
            </a:r>
            <a:endParaRPr lang="pl-PL"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dirty="0" smtClean="0"/>
              <a:t>Leczenie aytyzmu</a:t>
            </a:r>
            <a:endParaRPr lang="pl-PL" dirty="0"/>
          </a:p>
        </p:txBody>
      </p:sp>
      <p:sp>
        <p:nvSpPr>
          <p:cNvPr id="3" name="Symbol zastępczy zawartości 2"/>
          <p:cNvSpPr>
            <a:spLocks noGrp="1"/>
          </p:cNvSpPr>
          <p:nvPr>
            <p:ph idx="1"/>
          </p:nvPr>
        </p:nvSpPr>
        <p:spPr/>
        <p:txBody>
          <a:bodyPr/>
          <a:lstStyle/>
          <a:p>
            <a:pPr>
              <a:defRPr/>
            </a:pPr>
            <a:r>
              <a:rPr lang="pl-PL" sz="2800" dirty="0" smtClean="0"/>
              <a:t>Obecnie autyzm może być leczony (farmakologicznie i behawioralnie). Wczesna diagnoza i działanie są niezbędne w celu zapewnienia jak najlepszego rozwoju dziecka. Uważa się powszechnie, że nie jest możliwe stworzenie w pełni działającego leku, bo na autyzm wpływają cechy mózgu determinowane </a:t>
            </a:r>
            <a:br>
              <a:rPr lang="pl-PL" sz="2800" dirty="0" smtClean="0"/>
            </a:br>
            <a:r>
              <a:rPr lang="pl-PL" sz="2800" dirty="0" smtClean="0"/>
              <a:t>na bardzo wczesnym etapie rozwoju.</a:t>
            </a:r>
          </a:p>
          <a:p>
            <a:pPr>
              <a:defRPr/>
            </a:pPr>
            <a:r>
              <a:rPr lang="pl-PL" sz="2800" dirty="0" smtClean="0"/>
              <a:t>Należy jednak wykorzystać możliwości plastyczności mózgu</a:t>
            </a:r>
            <a:endParaRPr lang="pl-PL"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dirty="0" smtClean="0"/>
              <a:t>Leczenie</a:t>
            </a:r>
            <a:endParaRPr lang="pl-PL" dirty="0"/>
          </a:p>
        </p:txBody>
      </p:sp>
      <p:sp>
        <p:nvSpPr>
          <p:cNvPr id="3" name="Symbol zastępczy zawartości 2"/>
          <p:cNvSpPr>
            <a:spLocks noGrp="1"/>
          </p:cNvSpPr>
          <p:nvPr>
            <p:ph idx="1"/>
          </p:nvPr>
        </p:nvSpPr>
        <p:spPr>
          <a:xfrm>
            <a:off x="684213" y="1268413"/>
            <a:ext cx="7773987" cy="5184775"/>
          </a:xfrm>
        </p:spPr>
        <p:txBody>
          <a:bodyPr/>
          <a:lstStyle/>
          <a:p>
            <a:pPr>
              <a:defRPr/>
            </a:pPr>
            <a:r>
              <a:rPr lang="pl-PL" dirty="0" smtClean="0"/>
              <a:t>Rysperidon w  zachowaniach agresywnych.</a:t>
            </a:r>
          </a:p>
          <a:p>
            <a:pPr>
              <a:defRPr/>
            </a:pPr>
            <a:r>
              <a:rPr lang="pl-PL" dirty="0" smtClean="0"/>
              <a:t>Leki psychostymulujące  i inne stosowane w leczeniu ADHD.</a:t>
            </a:r>
          </a:p>
          <a:p>
            <a:pPr>
              <a:defRPr/>
            </a:pPr>
            <a:r>
              <a:rPr lang="pl-PL" dirty="0" smtClean="0"/>
              <a:t>Leki /p/depresyjne/ sertralina, escitalopram, fluwoksamina w leczeniu lęku agresji </a:t>
            </a:r>
            <a:br>
              <a:rPr lang="pl-PL" dirty="0" smtClean="0"/>
            </a:br>
            <a:r>
              <a:rPr lang="pl-PL" dirty="0" smtClean="0"/>
              <a:t>i natręctw.</a:t>
            </a:r>
          </a:p>
          <a:p>
            <a:pPr>
              <a:defRPr/>
            </a:pPr>
            <a:r>
              <a:rPr lang="pl-PL" dirty="0" smtClean="0"/>
              <a:t>Leki normotymiczne/agresja, impulsywność chwiejność afektywna/walproiniany, lamotrygina/</a:t>
            </a:r>
            <a:endParaRPr lang="pl-P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dirty="0" smtClean="0"/>
              <a:t>Leczenie  c.d</a:t>
            </a:r>
            <a:endParaRPr lang="pl-PL" dirty="0"/>
          </a:p>
        </p:txBody>
      </p:sp>
      <p:sp>
        <p:nvSpPr>
          <p:cNvPr id="3" name="Symbol zastępczy zawartości 2"/>
          <p:cNvSpPr>
            <a:spLocks noGrp="1"/>
          </p:cNvSpPr>
          <p:nvPr>
            <p:ph idx="1"/>
          </p:nvPr>
        </p:nvSpPr>
        <p:spPr/>
        <p:txBody>
          <a:bodyPr/>
          <a:lstStyle/>
          <a:p>
            <a:pPr>
              <a:defRPr/>
            </a:pPr>
            <a:r>
              <a:rPr lang="pl-PL" dirty="0" smtClean="0"/>
              <a:t>Melatonina, mirtazapina, klonidyna, trazodon (zaburzenia snu)</a:t>
            </a:r>
          </a:p>
          <a:p>
            <a:pPr>
              <a:defRPr/>
            </a:pPr>
            <a:r>
              <a:rPr lang="pl-PL" dirty="0" smtClean="0"/>
              <a:t>Nowe koncepcje </a:t>
            </a:r>
          </a:p>
          <a:p>
            <a:pPr>
              <a:buNone/>
              <a:defRPr/>
            </a:pPr>
            <a:r>
              <a:rPr lang="pl-PL" dirty="0" smtClean="0"/>
              <a:t>Kwas gammaaminomasłowy, cykloseryna, kwasy omega, oksytocyna i wazopresyna-poprawa funkcji poznawczych, memantyna</a:t>
            </a:r>
            <a:endParaRPr lang="pl-P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dirty="0" smtClean="0"/>
              <a:t>Terapie nieskuteczne</a:t>
            </a:r>
            <a:endParaRPr lang="pl-PL" dirty="0"/>
          </a:p>
        </p:txBody>
      </p:sp>
      <p:sp>
        <p:nvSpPr>
          <p:cNvPr id="3" name="Symbol zastępczy zawartości 2"/>
          <p:cNvSpPr>
            <a:spLocks noGrp="1"/>
          </p:cNvSpPr>
          <p:nvPr>
            <p:ph idx="1"/>
          </p:nvPr>
        </p:nvSpPr>
        <p:spPr>
          <a:xfrm>
            <a:off x="685800" y="1484784"/>
            <a:ext cx="7772400" cy="5040560"/>
          </a:xfrm>
        </p:spPr>
        <p:txBody>
          <a:bodyPr/>
          <a:lstStyle/>
          <a:p>
            <a:pPr>
              <a:defRPr/>
            </a:pPr>
            <a:r>
              <a:rPr lang="pl-PL" dirty="0" smtClean="0"/>
              <a:t>Diety eliminacyjne</a:t>
            </a:r>
          </a:p>
          <a:p>
            <a:pPr>
              <a:defRPr/>
            </a:pPr>
            <a:r>
              <a:rPr lang="pl-PL" dirty="0" smtClean="0"/>
              <a:t>Leczenie hormonem peptydowym sekretyną, hormony tarczycy.</a:t>
            </a:r>
          </a:p>
          <a:p>
            <a:pPr>
              <a:defRPr/>
            </a:pPr>
            <a:r>
              <a:rPr lang="pl-PL" dirty="0" smtClean="0"/>
              <a:t>Kwas foliowy i witaminy  jako suplementy diety.</a:t>
            </a:r>
          </a:p>
          <a:p>
            <a:pPr>
              <a:defRPr/>
            </a:pPr>
            <a:r>
              <a:rPr lang="pl-PL" dirty="0" smtClean="0"/>
              <a:t>Nieuzasadniona eradykacja grzyba Candida albicans</a:t>
            </a:r>
          </a:p>
          <a:p>
            <a:pPr>
              <a:defRPr/>
            </a:pPr>
            <a:r>
              <a:rPr lang="pl-PL" dirty="0" smtClean="0"/>
              <a:t>Springer Medizin, 2011, T.Banaschewski, L. Poustka, F. Poustka</a:t>
            </a:r>
            <a:endParaRPr lang="pl-P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pl-PL" dirty="0" smtClean="0"/>
              <a:t>CEL 1</a:t>
            </a:r>
          </a:p>
        </p:txBody>
      </p:sp>
      <p:sp>
        <p:nvSpPr>
          <p:cNvPr id="8195" name="Rectangle 3"/>
          <p:cNvSpPr>
            <a:spLocks noGrp="1" noChangeArrowheads="1"/>
          </p:cNvSpPr>
          <p:nvPr>
            <p:ph type="body" idx="1"/>
          </p:nvPr>
        </p:nvSpPr>
        <p:spPr>
          <a:xfrm>
            <a:off x="685800" y="1981200"/>
            <a:ext cx="7772400" cy="4454525"/>
          </a:xfrm>
        </p:spPr>
        <p:txBody>
          <a:bodyPr/>
          <a:lstStyle/>
          <a:p>
            <a:pPr algn="ctr" eaLnBrk="1" hangingPunct="1">
              <a:buFont typeface="Wingdings" pitchFamily="2" charset="2"/>
              <a:buNone/>
              <a:defRPr/>
            </a:pPr>
            <a:r>
              <a:rPr lang="pl-PL" sz="4400" dirty="0" smtClean="0"/>
              <a:t>Rozpoznanie Autyzmu dziecięcego – problemy diagnostyczne</a:t>
            </a:r>
          </a:p>
          <a:p>
            <a:pPr algn="ctr" eaLnBrk="1" hangingPunct="1">
              <a:buFont typeface="Wingdings" pitchFamily="2" charset="2"/>
              <a:buNone/>
              <a:defRPr/>
            </a:pPr>
            <a:endParaRPr lang="pl-PL" sz="4400"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0"/>
            <a:ext cx="7772400" cy="1752600"/>
          </a:xfrm>
        </p:spPr>
        <p:txBody>
          <a:bodyPr/>
          <a:lstStyle/>
          <a:p>
            <a:pPr eaLnBrk="1" hangingPunct="1">
              <a:defRPr/>
            </a:pPr>
            <a:r>
              <a:rPr lang="pl-PL" sz="4000" dirty="0" smtClean="0"/>
              <a:t>Grupa badana</a:t>
            </a:r>
          </a:p>
        </p:txBody>
      </p:sp>
      <p:sp>
        <p:nvSpPr>
          <p:cNvPr id="11267" name="Rectangle 3"/>
          <p:cNvSpPr>
            <a:spLocks noGrp="1" noChangeArrowheads="1"/>
          </p:cNvSpPr>
          <p:nvPr>
            <p:ph type="body" idx="1"/>
          </p:nvPr>
        </p:nvSpPr>
        <p:spPr>
          <a:xfrm>
            <a:off x="381000" y="1905000"/>
            <a:ext cx="7772400" cy="4454525"/>
          </a:xfrm>
        </p:spPr>
        <p:txBody>
          <a:bodyPr/>
          <a:lstStyle/>
          <a:p>
            <a:pPr eaLnBrk="1" hangingPunct="1">
              <a:defRPr/>
            </a:pPr>
            <a:r>
              <a:rPr lang="pl-PL" dirty="0" smtClean="0"/>
              <a:t>27 dzieci skierowanych przez lekarzy POZ lub innych lekarzy ze wstępnym rozpoznaniem </a:t>
            </a:r>
            <a:r>
              <a:rPr lang="pl-PL" dirty="0" smtClean="0">
                <a:solidFill>
                  <a:schemeClr val="tx2"/>
                </a:solidFill>
              </a:rPr>
              <a:t>Autyzmu </a:t>
            </a:r>
            <a:r>
              <a:rPr lang="pl-PL" dirty="0" smtClean="0"/>
              <a:t> </a:t>
            </a:r>
          </a:p>
          <a:p>
            <a:pPr eaLnBrk="1" hangingPunct="1">
              <a:defRPr/>
            </a:pPr>
            <a:r>
              <a:rPr lang="pl-PL" dirty="0" smtClean="0"/>
              <a:t>Początek objawów przed 12 m.ż.</a:t>
            </a:r>
          </a:p>
          <a:p>
            <a:pPr eaLnBrk="1" hangingPunct="1">
              <a:defRPr/>
            </a:pPr>
            <a:r>
              <a:rPr lang="pl-PL" dirty="0" smtClean="0"/>
              <a:t>Obciążenie okołoporodowe</a:t>
            </a:r>
          </a:p>
          <a:p>
            <a:pPr eaLnBrk="1" hangingPunct="1">
              <a:defRPr/>
            </a:pPr>
            <a:endParaRPr lang="pl-PL" sz="40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dirty="0" smtClean="0"/>
              <a:t>Całościowe zaburzenia rozwoju /c.d/ ICD-10</a:t>
            </a:r>
            <a:endParaRPr lang="pl-PL" dirty="0"/>
          </a:p>
        </p:txBody>
      </p:sp>
      <p:sp>
        <p:nvSpPr>
          <p:cNvPr id="3" name="Symbol zastępczy zawartości 2"/>
          <p:cNvSpPr>
            <a:spLocks noGrp="1"/>
          </p:cNvSpPr>
          <p:nvPr>
            <p:ph idx="1"/>
          </p:nvPr>
        </p:nvSpPr>
        <p:spPr/>
        <p:txBody>
          <a:bodyPr/>
          <a:lstStyle/>
          <a:p>
            <a:pPr>
              <a:defRPr/>
            </a:pPr>
            <a:r>
              <a:rPr lang="pl-PL" dirty="0" smtClean="0"/>
              <a:t>F84.8  Inne całościowe zaburzenia rozwojowe.</a:t>
            </a:r>
          </a:p>
          <a:p>
            <a:pPr>
              <a:defRPr/>
            </a:pPr>
            <a:r>
              <a:rPr lang="pl-PL" dirty="0" smtClean="0"/>
              <a:t>F84.9 Całościowe zaburzenia rozwojowe, nie określone</a:t>
            </a:r>
          </a:p>
          <a:p>
            <a:pPr>
              <a:defRPr/>
            </a:pPr>
            <a:r>
              <a:rPr lang="pl-PL" dirty="0" smtClean="0">
                <a:solidFill>
                  <a:srgbClr val="FFFFFF"/>
                </a:solidFill>
              </a:rPr>
              <a:t>wg  DSM-IV  = 299-Ogólne zaburzenia rozwoju.</a:t>
            </a:r>
            <a:endParaRPr lang="pl-PL" dirty="0">
              <a:solidFill>
                <a:srgbClr val="FFFFFF"/>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pl-PL" sz="4000" dirty="0" smtClean="0"/>
              <a:t>Grupa badana</a:t>
            </a:r>
          </a:p>
        </p:txBody>
      </p:sp>
      <p:sp>
        <p:nvSpPr>
          <p:cNvPr id="15363" name="Rectangle 3"/>
          <p:cNvSpPr>
            <a:spLocks noGrp="1" noChangeArrowheads="1"/>
          </p:cNvSpPr>
          <p:nvPr>
            <p:ph type="body" idx="1"/>
          </p:nvPr>
        </p:nvSpPr>
        <p:spPr>
          <a:xfrm>
            <a:off x="683568" y="1628800"/>
            <a:ext cx="7774632" cy="4467201"/>
          </a:xfrm>
        </p:spPr>
        <p:txBody>
          <a:bodyPr/>
          <a:lstStyle/>
          <a:p>
            <a:pPr eaLnBrk="1" hangingPunct="1">
              <a:lnSpc>
                <a:spcPct val="80000"/>
              </a:lnSpc>
              <a:defRPr/>
            </a:pPr>
            <a:r>
              <a:rPr lang="pl-PL" sz="2800" dirty="0" smtClean="0">
                <a:cs typeface="Times New Roman" pitchFamily="18" charset="0"/>
              </a:rPr>
              <a:t>Dominujące klinicznie (kryteria diagnostyczne):</a:t>
            </a:r>
          </a:p>
          <a:p>
            <a:pPr lvl="1" eaLnBrk="1" hangingPunct="1">
              <a:lnSpc>
                <a:spcPct val="80000"/>
              </a:lnSpc>
              <a:defRPr/>
            </a:pPr>
            <a:r>
              <a:rPr lang="pl-PL" dirty="0" smtClean="0">
                <a:cs typeface="Times New Roman" pitchFamily="18" charset="0"/>
              </a:rPr>
              <a:t>opóźniony rozwój mowy</a:t>
            </a:r>
          </a:p>
          <a:p>
            <a:pPr lvl="1" eaLnBrk="1" hangingPunct="1">
              <a:lnSpc>
                <a:spcPct val="80000"/>
              </a:lnSpc>
              <a:defRPr/>
            </a:pPr>
            <a:r>
              <a:rPr lang="pl-PL" dirty="0" smtClean="0">
                <a:cs typeface="Times New Roman" pitchFamily="18" charset="0"/>
              </a:rPr>
              <a:t>zaburzenia typu afatycznego, </a:t>
            </a:r>
          </a:p>
          <a:p>
            <a:pPr lvl="1" eaLnBrk="1" hangingPunct="1">
              <a:lnSpc>
                <a:spcPct val="80000"/>
              </a:lnSpc>
              <a:defRPr/>
            </a:pPr>
            <a:r>
              <a:rPr lang="pl-PL" dirty="0" smtClean="0">
                <a:cs typeface="Times New Roman" pitchFamily="18" charset="0"/>
              </a:rPr>
              <a:t>zaburze</a:t>
            </a:r>
            <a:r>
              <a:rPr lang="pl-PL" dirty="0" smtClean="0"/>
              <a:t>nia</a:t>
            </a:r>
            <a:r>
              <a:rPr lang="pl-PL" dirty="0" smtClean="0">
                <a:cs typeface="Times New Roman" pitchFamily="18" charset="0"/>
              </a:rPr>
              <a:t> </a:t>
            </a:r>
          </a:p>
          <a:p>
            <a:pPr lvl="2" eaLnBrk="1" hangingPunct="1">
              <a:lnSpc>
                <a:spcPct val="80000"/>
              </a:lnSpc>
              <a:defRPr/>
            </a:pPr>
            <a:r>
              <a:rPr lang="pl-PL" sz="2800" dirty="0" smtClean="0">
                <a:cs typeface="Times New Roman" pitchFamily="18" charset="0"/>
              </a:rPr>
              <a:t>emocjonaln</a:t>
            </a:r>
            <a:r>
              <a:rPr lang="pl-PL" sz="2800" dirty="0" smtClean="0"/>
              <a:t>e</a:t>
            </a:r>
            <a:r>
              <a:rPr lang="pl-PL" sz="2800" dirty="0" smtClean="0">
                <a:cs typeface="Times New Roman" pitchFamily="18" charset="0"/>
              </a:rPr>
              <a:t> </a:t>
            </a:r>
            <a:r>
              <a:rPr lang="pl-PL" sz="2800" dirty="0" smtClean="0"/>
              <a:t>(lęk)</a:t>
            </a:r>
          </a:p>
          <a:p>
            <a:pPr lvl="2" eaLnBrk="1" hangingPunct="1">
              <a:lnSpc>
                <a:spcPct val="80000"/>
              </a:lnSpc>
              <a:defRPr/>
            </a:pPr>
            <a:r>
              <a:rPr lang="pl-PL" sz="2800" dirty="0" smtClean="0"/>
              <a:t>impulsywność </a:t>
            </a:r>
          </a:p>
          <a:p>
            <a:pPr lvl="2" eaLnBrk="1" hangingPunct="1">
              <a:lnSpc>
                <a:spcPct val="80000"/>
              </a:lnSpc>
              <a:defRPr/>
            </a:pPr>
            <a:r>
              <a:rPr lang="pl-PL" sz="2800" dirty="0" smtClean="0">
                <a:cs typeface="Times New Roman" pitchFamily="18" charset="0"/>
              </a:rPr>
              <a:t>Poznawcz</a:t>
            </a:r>
            <a:r>
              <a:rPr lang="pl-PL" sz="2800" dirty="0" smtClean="0"/>
              <a:t>e</a:t>
            </a:r>
          </a:p>
          <a:p>
            <a:pPr lvl="2" eaLnBrk="1" hangingPunct="1">
              <a:lnSpc>
                <a:spcPct val="80000"/>
              </a:lnSpc>
              <a:buNone/>
              <a:defRPr/>
            </a:pPr>
            <a:endParaRPr lang="pl-PL" sz="2800" dirty="0" smtClean="0">
              <a:cs typeface="Times New Roman" pitchFamily="18" charset="0"/>
            </a:endParaRPr>
          </a:p>
          <a:p>
            <a:pPr eaLnBrk="1" hangingPunct="1">
              <a:lnSpc>
                <a:spcPct val="80000"/>
              </a:lnSpc>
              <a:defRPr/>
            </a:pPr>
            <a:r>
              <a:rPr lang="pl-PL" sz="2800" dirty="0" smtClean="0">
                <a:cs typeface="Times New Roman" pitchFamily="18" charset="0"/>
              </a:rPr>
              <a:t>uszkodzenie w OUN</a:t>
            </a:r>
            <a:r>
              <a:rPr lang="pl-PL" sz="2800" dirty="0" smtClean="0"/>
              <a:t> </a:t>
            </a:r>
          </a:p>
          <a:p>
            <a:pPr eaLnBrk="1" hangingPunct="1">
              <a:lnSpc>
                <a:spcPct val="80000"/>
              </a:lnSpc>
              <a:defRPr/>
            </a:pPr>
            <a:endParaRPr lang="pl-PL" sz="3200" dirty="0" smtClean="0">
              <a:solidFill>
                <a:srgbClr val="FFFFFF"/>
              </a:solidFill>
              <a:latin typeface="+mj-lt"/>
              <a:ea typeface="+mn-ea"/>
              <a:cs typeface="+mn-c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pl-PL" dirty="0" smtClean="0"/>
              <a:t>Diagnostyka Autyzmu dziecięcego</a:t>
            </a:r>
          </a:p>
        </p:txBody>
      </p:sp>
      <p:sp>
        <p:nvSpPr>
          <p:cNvPr id="10243" name="Rectangle 3"/>
          <p:cNvSpPr>
            <a:spLocks noGrp="1" noChangeArrowheads="1"/>
          </p:cNvSpPr>
          <p:nvPr>
            <p:ph type="body" idx="1"/>
          </p:nvPr>
        </p:nvSpPr>
        <p:spPr>
          <a:xfrm>
            <a:off x="179512" y="1484785"/>
            <a:ext cx="8712968" cy="5373216"/>
          </a:xfrm>
        </p:spPr>
        <p:txBody>
          <a:bodyPr/>
          <a:lstStyle/>
          <a:p>
            <a:pPr eaLnBrk="1" hangingPunct="1">
              <a:lnSpc>
                <a:spcPct val="80000"/>
              </a:lnSpc>
              <a:defRPr/>
            </a:pPr>
            <a:r>
              <a:rPr lang="pl-PL" sz="2800" dirty="0" smtClean="0"/>
              <a:t>Spełnione jest kryterium m.in. 3c tj. stereotypowe i powtarzające się manieryzmy ruchowe, obejmujące albo stukanie lub kręcenie palcami, albo złożone ruchy całego ciała</a:t>
            </a:r>
          </a:p>
          <a:p>
            <a:pPr eaLnBrk="1" hangingPunct="1">
              <a:defRPr/>
            </a:pPr>
            <a:r>
              <a:rPr lang="pl-PL" dirty="0" smtClean="0">
                <a:solidFill>
                  <a:srgbClr val="FFFFFF"/>
                </a:solidFill>
              </a:rPr>
              <a:t>Problem diagnostyczny: </a:t>
            </a:r>
          </a:p>
          <a:p>
            <a:pPr lvl="1" eaLnBrk="1" hangingPunct="1">
              <a:defRPr/>
            </a:pPr>
            <a:r>
              <a:rPr lang="pl-PL" sz="3200" dirty="0" smtClean="0">
                <a:solidFill>
                  <a:srgbClr val="FFFFFF"/>
                </a:solidFill>
              </a:rPr>
              <a:t>diagnostyka różnicowa objawu z napadami padaczkowymi</a:t>
            </a:r>
            <a:endParaRPr lang="pl-PL" dirty="0" smtClean="0">
              <a:solidFill>
                <a:srgbClr val="FFFFFF"/>
              </a:solidFill>
            </a:endParaRPr>
          </a:p>
          <a:p>
            <a:pPr eaLnBrk="1" hangingPunct="1">
              <a:defRPr/>
            </a:pPr>
            <a:r>
              <a:rPr lang="pl-PL" dirty="0" smtClean="0">
                <a:solidFill>
                  <a:srgbClr val="FFFFFF"/>
                </a:solidFill>
              </a:rPr>
              <a:t>Diagnostyka różnicowa objawu z napadami padaczkowymi </a:t>
            </a:r>
          </a:p>
          <a:p>
            <a:pPr eaLnBrk="1" hangingPunct="1">
              <a:defRPr/>
            </a:pPr>
            <a:r>
              <a:rPr lang="pl-PL" dirty="0" smtClean="0">
                <a:solidFill>
                  <a:srgbClr val="FFFFFF"/>
                </a:solidFill>
              </a:rPr>
              <a:t>występowanie objawu jest wskazaniem do wykonania EEG z video (także we śnie)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33400" y="152400"/>
            <a:ext cx="7772400" cy="1219200"/>
          </a:xfrm>
        </p:spPr>
        <p:txBody>
          <a:bodyPr/>
          <a:lstStyle/>
          <a:p>
            <a:pPr eaLnBrk="1" hangingPunct="1">
              <a:defRPr/>
            </a:pPr>
            <a:r>
              <a:rPr lang="pl-PL" dirty="0" smtClean="0"/>
              <a:t>Diagnostyka Autyzmu dziecięcego - wyniki</a:t>
            </a:r>
          </a:p>
        </p:txBody>
      </p:sp>
      <p:sp>
        <p:nvSpPr>
          <p:cNvPr id="12291" name="Rectangle 3"/>
          <p:cNvSpPr>
            <a:spLocks noGrp="1" noChangeArrowheads="1"/>
          </p:cNvSpPr>
          <p:nvPr>
            <p:ph type="body" idx="1"/>
          </p:nvPr>
        </p:nvSpPr>
        <p:spPr>
          <a:xfrm>
            <a:off x="228600" y="990600"/>
            <a:ext cx="8534400" cy="5678760"/>
          </a:xfrm>
        </p:spPr>
        <p:txBody>
          <a:bodyPr/>
          <a:lstStyle/>
          <a:p>
            <a:pPr eaLnBrk="1" hangingPunct="1">
              <a:lnSpc>
                <a:spcPct val="90000"/>
              </a:lnSpc>
              <a:defRPr/>
            </a:pPr>
            <a:endParaRPr lang="pl-PL" sz="2800" dirty="0" smtClean="0">
              <a:latin typeface="+mj-lt"/>
            </a:endParaRPr>
          </a:p>
          <a:p>
            <a:pPr eaLnBrk="1" hangingPunct="1">
              <a:lnSpc>
                <a:spcPct val="90000"/>
              </a:lnSpc>
              <a:defRPr/>
            </a:pPr>
            <a:r>
              <a:rPr lang="pl-PL" dirty="0" smtClean="0">
                <a:solidFill>
                  <a:srgbClr val="FFFFFF"/>
                </a:solidFill>
                <a:latin typeface="+mj-lt"/>
              </a:rPr>
              <a:t>25 dzieci </a:t>
            </a:r>
          </a:p>
          <a:p>
            <a:pPr lvl="1" eaLnBrk="1" hangingPunct="1">
              <a:lnSpc>
                <a:spcPct val="90000"/>
              </a:lnSpc>
              <a:defRPr/>
            </a:pPr>
            <a:r>
              <a:rPr lang="pl-PL" sz="2400" dirty="0" smtClean="0">
                <a:solidFill>
                  <a:srgbClr val="FFFFFF"/>
                </a:solidFill>
                <a:latin typeface="+mj-lt"/>
                <a:cs typeface="Times New Roman" pitchFamily="18" charset="0"/>
              </a:rPr>
              <a:t>napady nie</a:t>
            </a:r>
            <a:r>
              <a:rPr lang="pl-PL" sz="2400" dirty="0" smtClean="0">
                <a:solidFill>
                  <a:srgbClr val="FFFFFF"/>
                </a:solidFill>
                <a:latin typeface="+mj-lt"/>
              </a:rPr>
              <a:t>ś</a:t>
            </a:r>
            <a:r>
              <a:rPr lang="pl-PL" sz="2400" dirty="0" smtClean="0">
                <a:solidFill>
                  <a:srgbClr val="FFFFFF"/>
                </a:solidFill>
                <a:latin typeface="+mj-lt"/>
                <a:cs typeface="Times New Roman" pitchFamily="18" charset="0"/>
              </a:rPr>
              <a:t>wiadomo</a:t>
            </a:r>
            <a:r>
              <a:rPr lang="pl-PL" sz="2400" dirty="0" smtClean="0">
                <a:solidFill>
                  <a:srgbClr val="FFFFFF"/>
                </a:solidFill>
                <a:latin typeface="+mj-lt"/>
              </a:rPr>
              <a:t>ś</a:t>
            </a:r>
            <a:r>
              <a:rPr lang="pl-PL" sz="2400" dirty="0" smtClean="0">
                <a:solidFill>
                  <a:srgbClr val="FFFFFF"/>
                </a:solidFill>
                <a:latin typeface="+mj-lt"/>
                <a:cs typeface="Times New Roman" pitchFamily="18" charset="0"/>
              </a:rPr>
              <a:t>ci z automatyzmami ruchowymi często oralnymi imituj</a:t>
            </a:r>
            <a:r>
              <a:rPr lang="pl-PL" sz="2400" dirty="0" smtClean="0">
                <a:solidFill>
                  <a:srgbClr val="FFFFFF"/>
                </a:solidFill>
                <a:latin typeface="+mj-lt"/>
              </a:rPr>
              <a:t>ą</a:t>
            </a:r>
            <a:r>
              <a:rPr lang="pl-PL" sz="2400" dirty="0" smtClean="0">
                <a:solidFill>
                  <a:srgbClr val="FFFFFF"/>
                </a:solidFill>
                <a:latin typeface="+mj-lt"/>
                <a:cs typeface="Times New Roman" pitchFamily="18" charset="0"/>
              </a:rPr>
              <a:t>cymi manieryzymy i stereotypie ruchowe </a:t>
            </a:r>
          </a:p>
          <a:p>
            <a:pPr eaLnBrk="1" hangingPunct="1">
              <a:lnSpc>
                <a:spcPct val="90000"/>
              </a:lnSpc>
              <a:defRPr/>
            </a:pPr>
            <a:r>
              <a:rPr lang="pl-PL" dirty="0" smtClean="0">
                <a:solidFill>
                  <a:srgbClr val="FFFFFF"/>
                </a:solidFill>
                <a:latin typeface="+mj-lt"/>
                <a:cs typeface="Times New Roman" pitchFamily="18" charset="0"/>
              </a:rPr>
              <a:t>2 dzieci </a:t>
            </a:r>
          </a:p>
          <a:p>
            <a:pPr lvl="1" eaLnBrk="1" hangingPunct="1">
              <a:lnSpc>
                <a:spcPct val="90000"/>
              </a:lnSpc>
              <a:defRPr/>
            </a:pPr>
            <a:r>
              <a:rPr lang="pl-PL" sz="2400" dirty="0" smtClean="0">
                <a:solidFill>
                  <a:srgbClr val="FFFFFF"/>
                </a:solidFill>
                <a:latin typeface="+mj-lt"/>
                <a:cs typeface="Times New Roman" pitchFamily="18" charset="0"/>
              </a:rPr>
              <a:t>nie wykazano zmian o charakterze wy</a:t>
            </a:r>
            <a:r>
              <a:rPr lang="pl-PL" sz="2400" dirty="0" smtClean="0">
                <a:solidFill>
                  <a:srgbClr val="FFFFFF"/>
                </a:solidFill>
                <a:latin typeface="+mj-lt"/>
              </a:rPr>
              <a:t>ł</a:t>
            </a:r>
            <a:r>
              <a:rPr lang="pl-PL" sz="2400" dirty="0" smtClean="0">
                <a:solidFill>
                  <a:srgbClr val="FFFFFF"/>
                </a:solidFill>
                <a:latin typeface="+mj-lt"/>
                <a:cs typeface="Times New Roman" pitchFamily="18" charset="0"/>
              </a:rPr>
              <a:t>adowa</a:t>
            </a:r>
            <a:r>
              <a:rPr lang="pl-PL" sz="2400" dirty="0" smtClean="0">
                <a:solidFill>
                  <a:srgbClr val="FFFFFF"/>
                </a:solidFill>
                <a:latin typeface="+mj-lt"/>
              </a:rPr>
              <a:t>ń</a:t>
            </a:r>
            <a:r>
              <a:rPr lang="pl-PL" sz="2400" dirty="0" smtClean="0">
                <a:solidFill>
                  <a:srgbClr val="FFFFFF"/>
                </a:solidFill>
                <a:latin typeface="+mj-lt"/>
                <a:cs typeface="Times New Roman" pitchFamily="18" charset="0"/>
              </a:rPr>
              <a:t> napadowych lub zlokalizowanych grafoelementów padaczkowych</a:t>
            </a:r>
            <a:r>
              <a:rPr lang="pl-PL" sz="2400" dirty="0" smtClean="0">
                <a:solidFill>
                  <a:srgbClr val="FFFFFF"/>
                </a:solidFill>
                <a:latin typeface="+mj-lt"/>
              </a:rPr>
              <a:t>,</a:t>
            </a:r>
            <a:r>
              <a:rPr lang="pl-PL" sz="2400" dirty="0" smtClean="0">
                <a:solidFill>
                  <a:srgbClr val="FFFFFF"/>
                </a:solidFill>
                <a:latin typeface="+mj-lt"/>
                <a:cs typeface="Times New Roman" pitchFamily="18" charset="0"/>
              </a:rPr>
              <a:t> </a:t>
            </a:r>
          </a:p>
          <a:p>
            <a:pPr lvl="1" eaLnBrk="1" hangingPunct="1">
              <a:lnSpc>
                <a:spcPct val="90000"/>
              </a:lnSpc>
              <a:defRPr/>
            </a:pPr>
            <a:r>
              <a:rPr lang="pl-PL" sz="2400" dirty="0" smtClean="0">
                <a:solidFill>
                  <a:srgbClr val="FFFFFF"/>
                </a:solidFill>
                <a:latin typeface="+mj-lt"/>
                <a:cs typeface="Times New Roman" pitchFamily="18" charset="0"/>
              </a:rPr>
              <a:t>cechy o charakterze obni</a:t>
            </a:r>
            <a:r>
              <a:rPr lang="pl-PL" sz="2400" dirty="0" smtClean="0">
                <a:solidFill>
                  <a:srgbClr val="FFFFFF"/>
                </a:solidFill>
                <a:latin typeface="+mj-lt"/>
              </a:rPr>
              <a:t>ż</a:t>
            </a:r>
            <a:r>
              <a:rPr lang="pl-PL" sz="2400" dirty="0" smtClean="0">
                <a:solidFill>
                  <a:srgbClr val="FFFFFF"/>
                </a:solidFill>
                <a:latin typeface="+mj-lt"/>
                <a:cs typeface="Times New Roman" pitchFamily="18" charset="0"/>
              </a:rPr>
              <a:t>onego dojrzewania czynno</a:t>
            </a:r>
            <a:r>
              <a:rPr lang="pl-PL" sz="2400" dirty="0" smtClean="0">
                <a:solidFill>
                  <a:srgbClr val="FFFFFF"/>
                </a:solidFill>
                <a:latin typeface="+mj-lt"/>
              </a:rPr>
              <a:t>ś</a:t>
            </a:r>
            <a:r>
              <a:rPr lang="pl-PL" sz="2400" dirty="0" smtClean="0">
                <a:solidFill>
                  <a:srgbClr val="FFFFFF"/>
                </a:solidFill>
                <a:latin typeface="+mj-lt"/>
                <a:cs typeface="Times New Roman" pitchFamily="18" charset="0"/>
              </a:rPr>
              <a:t>ci bioelektrycznej mózgu pod postacią nadmiernej hypersynchronii fal w drugiej fazie snu oraz sk</a:t>
            </a:r>
            <a:r>
              <a:rPr lang="pl-PL" sz="2400" dirty="0" smtClean="0">
                <a:solidFill>
                  <a:srgbClr val="FFFFFF"/>
                </a:solidFill>
                <a:latin typeface="+mj-lt"/>
              </a:rPr>
              <a:t>ą</a:t>
            </a:r>
            <a:r>
              <a:rPr lang="pl-PL" sz="2400" dirty="0" smtClean="0">
                <a:solidFill>
                  <a:srgbClr val="FFFFFF"/>
                </a:solidFill>
                <a:latin typeface="+mj-lt"/>
                <a:cs typeface="Times New Roman" pitchFamily="18" charset="0"/>
              </a:rPr>
              <a:t>pych wrzecion snu</a:t>
            </a:r>
            <a:endParaRPr lang="pl-PL" sz="2400" dirty="0" smtClean="0">
              <a:solidFill>
                <a:srgbClr val="FFFFFF"/>
              </a:solidFill>
              <a:latin typeface="+mj-lt"/>
            </a:endParaRPr>
          </a:p>
          <a:p>
            <a:pPr eaLnBrk="1" hangingPunct="1">
              <a:lnSpc>
                <a:spcPct val="90000"/>
              </a:lnSpc>
              <a:defRPr/>
            </a:pPr>
            <a:r>
              <a:rPr lang="pl-PL" dirty="0" smtClean="0">
                <a:solidFill>
                  <a:srgbClr val="FFFFFF"/>
                </a:solidFill>
                <a:latin typeface="+mj-lt"/>
                <a:cs typeface="Times New Roman" pitchFamily="18" charset="0"/>
              </a:rPr>
              <a:t>Wykazano:</a:t>
            </a:r>
          </a:p>
          <a:p>
            <a:pPr lvl="1" eaLnBrk="1" hangingPunct="1">
              <a:lnSpc>
                <a:spcPct val="90000"/>
              </a:lnSpc>
              <a:defRPr/>
            </a:pPr>
            <a:r>
              <a:rPr lang="pl-PL" sz="2400" dirty="0" smtClean="0">
                <a:solidFill>
                  <a:srgbClr val="FFFFFF"/>
                </a:solidFill>
                <a:latin typeface="+mj-lt"/>
                <a:cs typeface="Times New Roman" pitchFamily="18" charset="0"/>
              </a:rPr>
              <a:t>w wywiadzie epizody utraty przytomności cz</a:t>
            </a:r>
            <a:r>
              <a:rPr lang="pl-PL" sz="2400" dirty="0" smtClean="0">
                <a:solidFill>
                  <a:srgbClr val="FFFFFF"/>
                </a:solidFill>
                <a:latin typeface="+mj-lt"/>
              </a:rPr>
              <a:t>ę</a:t>
            </a:r>
            <a:r>
              <a:rPr lang="pl-PL" sz="2400" dirty="0" smtClean="0">
                <a:solidFill>
                  <a:srgbClr val="FFFFFF"/>
                </a:solidFill>
                <a:latin typeface="+mj-lt"/>
                <a:cs typeface="Times New Roman" pitchFamily="18" charset="0"/>
              </a:rPr>
              <a:t>sto zwi</a:t>
            </a:r>
            <a:r>
              <a:rPr lang="pl-PL" sz="2400" dirty="0" smtClean="0">
                <a:solidFill>
                  <a:srgbClr val="FFFFFF"/>
                </a:solidFill>
                <a:latin typeface="+mj-lt"/>
              </a:rPr>
              <a:t>ą</a:t>
            </a:r>
            <a:r>
              <a:rPr lang="pl-PL" sz="2400" dirty="0" smtClean="0">
                <a:solidFill>
                  <a:srgbClr val="FFFFFF"/>
                </a:solidFill>
                <a:latin typeface="+mj-lt"/>
                <a:cs typeface="Times New Roman" pitchFamily="18" charset="0"/>
              </a:rPr>
              <a:t>zane z infekcjami (drgawki gor</a:t>
            </a:r>
            <a:r>
              <a:rPr lang="pl-PL" sz="2400" dirty="0" smtClean="0">
                <a:solidFill>
                  <a:srgbClr val="FFFFFF"/>
                </a:solidFill>
                <a:latin typeface="+mj-lt"/>
              </a:rPr>
              <a:t>ą</a:t>
            </a:r>
            <a:r>
              <a:rPr lang="pl-PL" sz="2400" dirty="0" smtClean="0">
                <a:solidFill>
                  <a:srgbClr val="FFFFFF"/>
                </a:solidFill>
                <a:latin typeface="+mj-lt"/>
                <a:cs typeface="Times New Roman" pitchFamily="18" charset="0"/>
              </a:rPr>
              <a:t>czkowe)</a:t>
            </a:r>
            <a:r>
              <a:rPr lang="pl-PL" sz="2400" dirty="0" smtClean="0">
                <a:solidFill>
                  <a:srgbClr val="FFFFFF"/>
                </a:solidFill>
                <a:latin typeface="+mj-lt"/>
              </a:rPr>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pl-PL" dirty="0" smtClean="0"/>
              <a:t>Skutki błędnej diagnozy</a:t>
            </a:r>
          </a:p>
        </p:txBody>
      </p:sp>
      <p:sp>
        <p:nvSpPr>
          <p:cNvPr id="13315" name="Rectangle 3"/>
          <p:cNvSpPr>
            <a:spLocks noGrp="1" noChangeArrowheads="1"/>
          </p:cNvSpPr>
          <p:nvPr>
            <p:ph type="body" idx="1"/>
          </p:nvPr>
        </p:nvSpPr>
        <p:spPr/>
        <p:txBody>
          <a:bodyPr/>
          <a:lstStyle/>
          <a:p>
            <a:pPr marL="609600" indent="-609600" eaLnBrk="1" hangingPunct="1">
              <a:lnSpc>
                <a:spcPct val="90000"/>
              </a:lnSpc>
              <a:buFont typeface="Wingdings" pitchFamily="2" charset="2"/>
              <a:buAutoNum type="arabicPeriod"/>
              <a:defRPr/>
            </a:pPr>
            <a:r>
              <a:rPr lang="pl-PL" dirty="0" smtClean="0">
                <a:solidFill>
                  <a:srgbClr val="FFFFFF"/>
                </a:solidFill>
              </a:rPr>
              <a:t>Brak rozpoznania padaczki</a:t>
            </a:r>
          </a:p>
          <a:p>
            <a:pPr marL="609600" indent="-609600" eaLnBrk="1" hangingPunct="1">
              <a:lnSpc>
                <a:spcPct val="90000"/>
              </a:lnSpc>
              <a:buFont typeface="Wingdings" pitchFamily="2" charset="2"/>
              <a:buAutoNum type="arabicPeriod"/>
              <a:defRPr/>
            </a:pPr>
            <a:r>
              <a:rPr lang="pl-PL" dirty="0" smtClean="0">
                <a:solidFill>
                  <a:srgbClr val="FFFFFF"/>
                </a:solidFill>
              </a:rPr>
              <a:t>Brak leczenia napadów padaczkowych</a:t>
            </a:r>
          </a:p>
          <a:p>
            <a:pPr marL="609600" indent="-609600" eaLnBrk="1" hangingPunct="1">
              <a:lnSpc>
                <a:spcPct val="90000"/>
              </a:lnSpc>
              <a:buFont typeface="Wingdings" pitchFamily="2" charset="2"/>
              <a:buAutoNum type="arabicPeriod"/>
              <a:defRPr/>
            </a:pPr>
            <a:r>
              <a:rPr lang="pl-PL" dirty="0" smtClean="0">
                <a:solidFill>
                  <a:srgbClr val="FFFFFF"/>
                </a:solidFill>
              </a:rPr>
              <a:t>Niewłaściwe postępowanie terapeutyczne oparte o oddziaływania psychologiczne</a:t>
            </a:r>
          </a:p>
          <a:p>
            <a:pPr marL="609600" indent="-609600" eaLnBrk="1" hangingPunct="1">
              <a:lnSpc>
                <a:spcPct val="90000"/>
              </a:lnSpc>
              <a:buFont typeface="Wingdings" pitchFamily="2" charset="2"/>
              <a:buAutoNum type="arabicPeriod"/>
              <a:defRPr/>
            </a:pPr>
            <a:r>
              <a:rPr lang="pl-PL" dirty="0" smtClean="0">
                <a:solidFill>
                  <a:srgbClr val="FFFFFF"/>
                </a:solidFill>
              </a:rPr>
              <a:t>Progresja objawów w sferze </a:t>
            </a:r>
            <a:r>
              <a:rPr lang="pl-PL" dirty="0" smtClean="0">
                <a:solidFill>
                  <a:srgbClr val="FFFFFF"/>
                </a:solidFill>
                <a:cs typeface="Times New Roman" pitchFamily="18" charset="0"/>
              </a:rPr>
              <a:t>funkcji poznawczych, spo</a:t>
            </a:r>
            <a:r>
              <a:rPr lang="pl-PL" dirty="0" smtClean="0">
                <a:solidFill>
                  <a:srgbClr val="FFFFFF"/>
                </a:solidFill>
              </a:rPr>
              <a:t>ł</a:t>
            </a:r>
            <a:r>
              <a:rPr lang="pl-PL" dirty="0" smtClean="0">
                <a:solidFill>
                  <a:srgbClr val="FFFFFF"/>
                </a:solidFill>
                <a:cs typeface="Times New Roman" pitchFamily="18" charset="0"/>
              </a:rPr>
              <a:t>ecznych i </a:t>
            </a:r>
            <a:r>
              <a:rPr lang="pl-PL" dirty="0" smtClean="0">
                <a:solidFill>
                  <a:srgbClr val="FFFFFF"/>
                </a:solidFill>
              </a:rPr>
              <a:t>w sferze </a:t>
            </a:r>
            <a:r>
              <a:rPr lang="pl-PL" dirty="0" smtClean="0">
                <a:solidFill>
                  <a:srgbClr val="FFFFFF"/>
                </a:solidFill>
                <a:cs typeface="Times New Roman" pitchFamily="18" charset="0"/>
              </a:rPr>
              <a:t>emoc</a:t>
            </a:r>
            <a:r>
              <a:rPr lang="pl-PL" dirty="0" smtClean="0">
                <a:solidFill>
                  <a:srgbClr val="FFFFFF"/>
                </a:solidFill>
              </a:rPr>
              <a:t>jonalnej imitujących objawy autyzmu dziecięcego</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pl-PL" dirty="0" smtClean="0"/>
              <a:t>Wnioski</a:t>
            </a:r>
          </a:p>
        </p:txBody>
      </p:sp>
      <p:sp>
        <p:nvSpPr>
          <p:cNvPr id="16387" name="Rectangle 3"/>
          <p:cNvSpPr>
            <a:spLocks noGrp="1" noChangeArrowheads="1"/>
          </p:cNvSpPr>
          <p:nvPr>
            <p:ph type="body" idx="1"/>
          </p:nvPr>
        </p:nvSpPr>
        <p:spPr>
          <a:xfrm>
            <a:off x="685800" y="1340768"/>
            <a:ext cx="7772400" cy="4454525"/>
          </a:xfrm>
        </p:spPr>
        <p:txBody>
          <a:bodyPr/>
          <a:lstStyle/>
          <a:p>
            <a:pPr eaLnBrk="1" hangingPunct="1">
              <a:lnSpc>
                <a:spcPct val="80000"/>
              </a:lnSpc>
              <a:defRPr/>
            </a:pPr>
            <a:r>
              <a:rPr lang="pl-PL" sz="2800" dirty="0" smtClean="0">
                <a:solidFill>
                  <a:srgbClr val="FFFFFF"/>
                </a:solidFill>
                <a:cs typeface="Times New Roman" pitchFamily="18" charset="0"/>
              </a:rPr>
              <a:t>Kompleksowa, wielospecjalistyczna diagnostyka </a:t>
            </a:r>
            <a:r>
              <a:rPr lang="pl-PL" sz="2800" dirty="0" smtClean="0">
                <a:solidFill>
                  <a:srgbClr val="FFFFFF"/>
                </a:solidFill>
              </a:rPr>
              <a:t>Autyzmu dziecięcego </a:t>
            </a:r>
          </a:p>
          <a:p>
            <a:pPr lvl="1" eaLnBrk="1" hangingPunct="1">
              <a:lnSpc>
                <a:spcPct val="80000"/>
              </a:lnSpc>
              <a:defRPr/>
            </a:pPr>
            <a:r>
              <a:rPr lang="pl-PL" sz="2400" dirty="0" smtClean="0">
                <a:solidFill>
                  <a:srgbClr val="FFFFFF"/>
                </a:solidFill>
                <a:cs typeface="Times New Roman" pitchFamily="18" charset="0"/>
              </a:rPr>
              <a:t>szczegółowa diagno</a:t>
            </a:r>
            <a:r>
              <a:rPr lang="pl-PL" sz="2400" dirty="0" smtClean="0">
                <a:solidFill>
                  <a:srgbClr val="FFFFFF"/>
                </a:solidFill>
              </a:rPr>
              <a:t>stykę w kierunku uszkodzenia</a:t>
            </a:r>
            <a:r>
              <a:rPr lang="pl-PL" sz="2400" dirty="0" smtClean="0">
                <a:solidFill>
                  <a:srgbClr val="FFFFFF"/>
                </a:solidFill>
                <a:cs typeface="Times New Roman" pitchFamily="18" charset="0"/>
              </a:rPr>
              <a:t> ośrodkowego układu nerwowego </a:t>
            </a:r>
          </a:p>
          <a:p>
            <a:pPr lvl="1" eaLnBrk="1" hangingPunct="1">
              <a:lnSpc>
                <a:spcPct val="80000"/>
              </a:lnSpc>
              <a:defRPr/>
            </a:pPr>
            <a:r>
              <a:rPr lang="pl-PL" sz="2400" dirty="0" smtClean="0">
                <a:solidFill>
                  <a:srgbClr val="FFFFFF"/>
                </a:solidFill>
                <a:cs typeface="Times New Roman" pitchFamily="18" charset="0"/>
              </a:rPr>
              <a:t>kliniczna ocena stanu neurologicznego</a:t>
            </a:r>
            <a:r>
              <a:rPr lang="pl-PL" sz="2400" dirty="0" smtClean="0">
                <a:solidFill>
                  <a:srgbClr val="FFFFFF"/>
                </a:solidFill>
              </a:rPr>
              <a:t> </a:t>
            </a:r>
          </a:p>
          <a:p>
            <a:pPr eaLnBrk="1" hangingPunct="1">
              <a:lnSpc>
                <a:spcPct val="80000"/>
              </a:lnSpc>
              <a:defRPr/>
            </a:pPr>
            <a:r>
              <a:rPr lang="pl-PL" sz="2800" dirty="0" smtClean="0">
                <a:solidFill>
                  <a:srgbClr val="FFFFFF"/>
                </a:solidFill>
              </a:rPr>
              <a:t>W przypadku podejrzenia Autyzmu dziecięcego należy wykluczyć padaczkę</a:t>
            </a:r>
          </a:p>
          <a:p>
            <a:pPr eaLnBrk="1" hangingPunct="1">
              <a:lnSpc>
                <a:spcPct val="80000"/>
              </a:lnSpc>
              <a:defRPr/>
            </a:pPr>
            <a:r>
              <a:rPr lang="pl-PL" sz="2800" dirty="0" smtClean="0">
                <a:solidFill>
                  <a:srgbClr val="FFFFFF"/>
                </a:solidFill>
              </a:rPr>
              <a:t>Nie podejmować terapii psychologicznej bez wykluczenia padaczki</a:t>
            </a:r>
          </a:p>
          <a:p>
            <a:pPr eaLnBrk="1" hangingPunct="1">
              <a:lnSpc>
                <a:spcPct val="80000"/>
              </a:lnSpc>
              <a:defRPr/>
            </a:pPr>
            <a:r>
              <a:rPr lang="pl-PL" sz="2800" dirty="0" smtClean="0">
                <a:solidFill>
                  <a:srgbClr val="FFFFFF"/>
                </a:solidFill>
                <a:cs typeface="Times New Roman" pitchFamily="18" charset="0"/>
              </a:rPr>
              <a:t>Współistniejące często zaburzenia czynności bioelektrycznej mózgu bez korekty farmakologicznej utrudniają proces terapeutyczny </a:t>
            </a:r>
            <a:r>
              <a:rPr lang="pl-PL" sz="2800" dirty="0" smtClean="0">
                <a:solidFill>
                  <a:srgbClr val="FFFFFF"/>
                </a:solidFill>
              </a:rPr>
              <a:t>a stosowane oddziaływania </a:t>
            </a:r>
            <a:r>
              <a:rPr lang="pl-PL" sz="2800" dirty="0" smtClean="0">
                <a:solidFill>
                  <a:srgbClr val="FFFFFF"/>
                </a:solidFill>
                <a:cs typeface="Times New Roman" pitchFamily="18" charset="0"/>
              </a:rPr>
              <a:t>nie </a:t>
            </a:r>
            <a:r>
              <a:rPr lang="pl-PL" sz="2800" dirty="0" smtClean="0">
                <a:solidFill>
                  <a:srgbClr val="FFFFFF"/>
                </a:solidFill>
              </a:rPr>
              <a:t>przy</a:t>
            </a:r>
            <a:r>
              <a:rPr lang="pl-PL" sz="2800" dirty="0" smtClean="0">
                <a:solidFill>
                  <a:srgbClr val="FFFFFF"/>
                </a:solidFill>
                <a:cs typeface="Times New Roman" pitchFamily="18" charset="0"/>
              </a:rPr>
              <a:t>noszą oczekiwanych rezultatów</a:t>
            </a:r>
            <a:endParaRPr lang="pl-PL" sz="2800" dirty="0" smtClean="0">
              <a:solidFill>
                <a:srgbClr val="FFFFFF"/>
              </a:solidFill>
            </a:endParaRPr>
          </a:p>
          <a:p>
            <a:pPr eaLnBrk="1" hangingPunct="1">
              <a:lnSpc>
                <a:spcPct val="80000"/>
              </a:lnSpc>
              <a:defRPr/>
            </a:pPr>
            <a:endParaRPr lang="pl-PL" sz="2800" dirty="0" smtClean="0">
              <a:solidFill>
                <a:schemeClr val="tx2"/>
              </a:solidFill>
              <a:latin typeface="Arial"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pl-PL" dirty="0" smtClean="0"/>
              <a:t>Cel 2</a:t>
            </a:r>
          </a:p>
        </p:txBody>
      </p:sp>
      <p:sp>
        <p:nvSpPr>
          <p:cNvPr id="8195" name="Rectangle 3"/>
          <p:cNvSpPr>
            <a:spLocks noGrp="1" noChangeArrowheads="1"/>
          </p:cNvSpPr>
          <p:nvPr>
            <p:ph type="body" idx="1"/>
          </p:nvPr>
        </p:nvSpPr>
        <p:spPr>
          <a:xfrm>
            <a:off x="683568" y="2403475"/>
            <a:ext cx="7772400" cy="2753717"/>
          </a:xfrm>
        </p:spPr>
        <p:txBody>
          <a:bodyPr/>
          <a:lstStyle/>
          <a:p>
            <a:pPr algn="ctr" eaLnBrk="1" hangingPunct="1">
              <a:buFont typeface="Wingdings" pitchFamily="2" charset="2"/>
              <a:buNone/>
              <a:defRPr/>
            </a:pPr>
            <a:r>
              <a:rPr lang="pl-PL" sz="4400" dirty="0" smtClean="0"/>
              <a:t>Autyzm dziecięcy a padaczka </a:t>
            </a:r>
          </a:p>
          <a:p>
            <a:pPr algn="ctr" eaLnBrk="1" hangingPunct="1">
              <a:buFont typeface="Wingdings" pitchFamily="2" charset="2"/>
              <a:buNone/>
              <a:defRPr/>
            </a:pPr>
            <a:r>
              <a:rPr lang="pl-PL" sz="4400" dirty="0" smtClean="0"/>
              <a:t>i zapis EEG</a:t>
            </a:r>
          </a:p>
          <a:p>
            <a:pPr algn="ctr" eaLnBrk="1" hangingPunct="1">
              <a:buFont typeface="Wingdings" pitchFamily="2" charset="2"/>
              <a:buNone/>
              <a:defRPr/>
            </a:pPr>
            <a:endParaRPr lang="pl-PL" sz="44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eaLnBrk="1" hangingPunct="1">
              <a:defRPr/>
            </a:pPr>
            <a:r>
              <a:rPr lang="pl-PL" dirty="0" smtClean="0"/>
              <a:t>Autyzm a padaczka</a:t>
            </a:r>
          </a:p>
        </p:txBody>
      </p:sp>
      <p:sp>
        <p:nvSpPr>
          <p:cNvPr id="3" name="Symbol zastępczy zawartości 2"/>
          <p:cNvSpPr>
            <a:spLocks noGrp="1"/>
          </p:cNvSpPr>
          <p:nvPr>
            <p:ph idx="1"/>
          </p:nvPr>
        </p:nvSpPr>
        <p:spPr>
          <a:xfrm>
            <a:off x="571500" y="1357313"/>
            <a:ext cx="7772400" cy="4454525"/>
          </a:xfrm>
        </p:spPr>
        <p:txBody>
          <a:bodyPr/>
          <a:lstStyle/>
          <a:p>
            <a:pPr eaLnBrk="1" hangingPunct="1">
              <a:defRPr/>
            </a:pPr>
            <a:r>
              <a:rPr lang="pl-PL" dirty="0" smtClean="0"/>
              <a:t>Padaczka występuje u 5 - 46% dzieci z rozpoznaniem autyzm</a:t>
            </a:r>
          </a:p>
          <a:p>
            <a:pPr eaLnBrk="1" hangingPunct="1">
              <a:defRPr/>
            </a:pPr>
            <a:r>
              <a:rPr lang="pl-PL" dirty="0" smtClean="0"/>
              <a:t>Częstość występowania padaczki zależy od różnych zmiennych: ilorazu inteligencji, przebiegu choroby, płci, wieku</a:t>
            </a:r>
          </a:p>
          <a:p>
            <a:pPr eaLnBrk="1" hangingPunct="1">
              <a:defRPr/>
            </a:pPr>
            <a:r>
              <a:rPr lang="pl-PL" dirty="0" smtClean="0"/>
              <a:t>Ryzyko wystąpienia padaczki u dziecka z rozpoznaniem autyzm i ilorazem inteligencji &gt; 70 jest znacząco wyższe niż ryzyko populacyjne</a:t>
            </a:r>
          </a:p>
          <a:p>
            <a:pPr eaLnBrk="1" hangingPunct="1">
              <a:buFont typeface="Wingdings" pitchFamily="2" charset="2"/>
              <a:buNone/>
              <a:defRPr/>
            </a:pPr>
            <a:r>
              <a:rPr lang="en-US" sz="1600" dirty="0" smtClean="0"/>
              <a:t>Spence SJ, Schneider MT.</a:t>
            </a:r>
            <a:r>
              <a:rPr lang="en-US" sz="1600" b="1" dirty="0" smtClean="0"/>
              <a:t> </a:t>
            </a:r>
            <a:r>
              <a:rPr lang="en-US" sz="1600" dirty="0" smtClean="0"/>
              <a:t>The role of epilepsy and epileptiform EEGs in autism spectrum disorders</a:t>
            </a:r>
            <a:r>
              <a:rPr lang="pl-PL" sz="1600" dirty="0" smtClean="0"/>
              <a:t>.  </a:t>
            </a:r>
            <a:r>
              <a:rPr lang="en-US" sz="1600" dirty="0" smtClean="0"/>
              <a:t>Pediatric Res. 2009 Jun;</a:t>
            </a:r>
            <a:r>
              <a:rPr lang="pl-PL" sz="1600" dirty="0" smtClean="0"/>
              <a:t> </a:t>
            </a:r>
            <a:r>
              <a:rPr lang="en-US" sz="1600" dirty="0" smtClean="0"/>
              <a:t>65(6):599-606.</a:t>
            </a:r>
            <a:r>
              <a:rPr lang="pl-PL" sz="1600" dirty="0" smtClean="0">
                <a:hlinkClick r:id="rId2"/>
              </a:rPr>
              <a:t> </a:t>
            </a:r>
            <a:endParaRPr lang="pl-PL" sz="1600" dirty="0" smtClean="0"/>
          </a:p>
          <a:p>
            <a:pPr eaLnBrk="1" hangingPunct="1">
              <a:buFont typeface="Wingdings" pitchFamily="2" charset="2"/>
              <a:buNone/>
              <a:defRPr/>
            </a:pPr>
            <a:endParaRPr lang="pl-PL" sz="1600" dirty="0" smtClean="0"/>
          </a:p>
          <a:p>
            <a:pPr eaLnBrk="1" hangingPunct="1">
              <a:defRPr/>
            </a:pPr>
            <a:endParaRPr lang="pl-PL"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eaLnBrk="1" hangingPunct="1">
              <a:defRPr/>
            </a:pPr>
            <a:r>
              <a:rPr lang="pl-PL" dirty="0" smtClean="0"/>
              <a:t>Autyzm a padaczka</a:t>
            </a:r>
          </a:p>
        </p:txBody>
      </p:sp>
      <p:sp>
        <p:nvSpPr>
          <p:cNvPr id="3" name="Symbol zastępczy zawartości 2"/>
          <p:cNvSpPr>
            <a:spLocks noGrp="1"/>
          </p:cNvSpPr>
          <p:nvPr>
            <p:ph idx="1"/>
          </p:nvPr>
        </p:nvSpPr>
        <p:spPr>
          <a:xfrm>
            <a:off x="685800" y="1641475"/>
            <a:ext cx="7772400" cy="4739853"/>
          </a:xfrm>
        </p:spPr>
        <p:txBody>
          <a:bodyPr/>
          <a:lstStyle/>
          <a:p>
            <a:pPr eaLnBrk="1" hangingPunct="1">
              <a:defRPr/>
            </a:pPr>
            <a:r>
              <a:rPr lang="pl-PL" dirty="0" smtClean="0"/>
              <a:t>Początek choroby o charakterze regresu w rozwoju występuje częściej u dzieci z towarzyszącą padaczką. </a:t>
            </a:r>
          </a:p>
          <a:p>
            <a:pPr eaLnBrk="1" hangingPunct="1">
              <a:defRPr/>
            </a:pPr>
            <a:r>
              <a:rPr lang="pl-PL" dirty="0" smtClean="0"/>
              <a:t>Nieprawidłowy rozwój w 1 r.ż. jest związany ze zmianami padaczkowymi </a:t>
            </a:r>
            <a:br>
              <a:rPr lang="pl-PL" dirty="0" smtClean="0"/>
            </a:br>
            <a:r>
              <a:rPr lang="pl-PL" dirty="0" smtClean="0"/>
              <a:t>w eeg.</a:t>
            </a:r>
          </a:p>
          <a:p>
            <a:pPr eaLnBrk="1" hangingPunct="1">
              <a:defRPr/>
            </a:pPr>
            <a:endParaRPr lang="pl-PL" dirty="0" smtClean="0"/>
          </a:p>
          <a:p>
            <a:pPr eaLnBrk="1" hangingPunct="1">
              <a:buNone/>
              <a:defRPr/>
            </a:pPr>
            <a:r>
              <a:rPr lang="pl-PL" sz="1600" dirty="0" smtClean="0"/>
              <a:t> Hrdlicka M, Komarek V, Propper  L, Kulisek R, Zumrova A, Faladova  L, Havlovicova M, Sedlacek Z, Blatny M, Urbanek T. Not EEG abnormalities but epilepsy is associated with autistic regression and mental functioning in childhood autism. Eur Child Adolesc Psychiatry. 2004 Aug;13(4):209-13. </a:t>
            </a:r>
          </a:p>
          <a:p>
            <a:pPr eaLnBrk="1" hangingPunct="1">
              <a:buNone/>
              <a:defRPr/>
            </a:pPr>
            <a:endParaRPr lang="pl-PL"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dirty="0" smtClean="0"/>
              <a:t>Padaczka a autyzm</a:t>
            </a:r>
            <a:endParaRPr lang="pl-PL" dirty="0"/>
          </a:p>
        </p:txBody>
      </p:sp>
      <p:sp>
        <p:nvSpPr>
          <p:cNvPr id="3" name="Symbol zastępczy zawartości 2"/>
          <p:cNvSpPr>
            <a:spLocks noGrp="1"/>
          </p:cNvSpPr>
          <p:nvPr>
            <p:ph idx="1"/>
          </p:nvPr>
        </p:nvSpPr>
        <p:spPr>
          <a:xfrm>
            <a:off x="683568" y="1484784"/>
            <a:ext cx="7772400" cy="5184576"/>
          </a:xfrm>
        </p:spPr>
        <p:txBody>
          <a:bodyPr/>
          <a:lstStyle/>
          <a:p>
            <a:pPr>
              <a:defRPr/>
            </a:pPr>
            <a:r>
              <a:rPr lang="pl-PL" dirty="0" smtClean="0"/>
              <a:t>W badaniach prowadzonych przez specjalistyczną Klinikę dla dzieci chorych na padaczkę okazało się, że 32% dzieci przyjmowanych do oddziału spełnia kryteria autyzmu dziecięcego</a:t>
            </a:r>
          </a:p>
          <a:p>
            <a:pPr>
              <a:defRPr/>
            </a:pPr>
            <a:r>
              <a:rPr lang="pl-PL" dirty="0" smtClean="0"/>
              <a:t>Większość tych dzieci nie była wcześniej diagnozowana w kierunku autyzmu. </a:t>
            </a:r>
          </a:p>
          <a:p>
            <a:pPr>
              <a:defRPr/>
            </a:pPr>
            <a:endParaRPr lang="pl-PL" dirty="0" smtClean="0"/>
          </a:p>
          <a:p>
            <a:pPr>
              <a:buNone/>
              <a:defRPr/>
            </a:pPr>
            <a:r>
              <a:rPr lang="pl-PL" sz="1600" dirty="0" smtClean="0"/>
              <a:t>Clarke DF, Roberts W, Daraksan M, Dupuis A, McCabe J, Wood H, Snead OC 3rd, Weiss SK. The prevalence of autistic spectrum disorder in children surveyed in a tertiary care epilepsy clinic.Epilepsia. 2005 Dec;46(12):1970-7. </a:t>
            </a:r>
          </a:p>
          <a:p>
            <a:pPr>
              <a:buFont typeface="Wingdings" pitchFamily="2" charset="2"/>
              <a:buNone/>
              <a:defRPr/>
            </a:pPr>
            <a:endParaRPr lang="pl-PL"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eaLnBrk="1" hangingPunct="1">
              <a:defRPr/>
            </a:pPr>
            <a:r>
              <a:rPr lang="pl-PL" dirty="0" smtClean="0"/>
              <a:t>Autyzm a zapis eeg</a:t>
            </a:r>
          </a:p>
        </p:txBody>
      </p:sp>
      <p:sp>
        <p:nvSpPr>
          <p:cNvPr id="3" name="Symbol zastępczy zawartości 2"/>
          <p:cNvSpPr>
            <a:spLocks noGrp="1"/>
          </p:cNvSpPr>
          <p:nvPr>
            <p:ph idx="1"/>
          </p:nvPr>
        </p:nvSpPr>
        <p:spPr>
          <a:xfrm>
            <a:off x="357188" y="1500188"/>
            <a:ext cx="7772400" cy="4454525"/>
          </a:xfrm>
        </p:spPr>
        <p:txBody>
          <a:bodyPr/>
          <a:lstStyle/>
          <a:p>
            <a:pPr eaLnBrk="1" hangingPunct="1">
              <a:defRPr/>
            </a:pPr>
            <a:r>
              <a:rPr lang="pl-PL" dirty="0" smtClean="0"/>
              <a:t>U wielu dzieci występują zmiany w zapisie EEG,  często z</a:t>
            </a:r>
            <a:r>
              <a:rPr lang="pl-PL" baseline="0" dirty="0" smtClean="0"/>
              <a:t> niewielką manifestacją kliniczną.</a:t>
            </a:r>
            <a:endParaRPr lang="pl-PL" dirty="0" smtClean="0"/>
          </a:p>
          <a:p>
            <a:pPr eaLnBrk="1" hangingPunct="1">
              <a:defRPr/>
            </a:pPr>
            <a:r>
              <a:rPr lang="pl-PL" dirty="0" smtClean="0"/>
              <a:t>Wg niektórych autorów mogą dotyczyć  60% dzieci z rozpoznaniem autyzmu</a:t>
            </a:r>
          </a:p>
          <a:p>
            <a:pPr eaLnBrk="1" hangingPunct="1">
              <a:defRPr/>
            </a:pPr>
            <a:endParaRPr lang="pl-PL" dirty="0" smtClean="0"/>
          </a:p>
          <a:p>
            <a:pPr eaLnBrk="1" hangingPunct="1">
              <a:buNone/>
              <a:defRPr/>
            </a:pPr>
            <a:endParaRPr lang="pl-PL" sz="1600" dirty="0" smtClean="0"/>
          </a:p>
          <a:p>
            <a:pPr eaLnBrk="1" hangingPunct="1">
              <a:buNone/>
              <a:defRPr/>
            </a:pPr>
            <a:endParaRPr lang="pl-PL" sz="1600" dirty="0" smtClean="0"/>
          </a:p>
          <a:p>
            <a:pPr eaLnBrk="1" hangingPunct="1">
              <a:buNone/>
              <a:defRPr/>
            </a:pPr>
            <a:endParaRPr lang="pl-PL" sz="1600" dirty="0" smtClean="0"/>
          </a:p>
          <a:p>
            <a:pPr eaLnBrk="1" hangingPunct="1">
              <a:buNone/>
              <a:defRPr/>
            </a:pPr>
            <a:r>
              <a:rPr lang="pl-PL" sz="1600" dirty="0" smtClean="0"/>
              <a:t>Spence SJ, Schneider MT. The role of epilepsy and epileptiform EEGs in autism spectrum disorders. Pediatr Res. 2009 Jun;65(6):599-606. </a:t>
            </a:r>
          </a:p>
          <a:p>
            <a:pPr eaLnBrk="1" hangingPunct="1">
              <a:defRPr/>
            </a:pPr>
            <a:endParaRPr lang="pl-PL"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228600"/>
            <a:ext cx="7989888" cy="1184275"/>
          </a:xfrm>
        </p:spPr>
        <p:txBody>
          <a:bodyPr/>
          <a:lstStyle/>
          <a:p>
            <a:pPr eaLnBrk="1" hangingPunct="1">
              <a:defRPr/>
            </a:pPr>
            <a:r>
              <a:rPr lang="pl-PL" sz="4000" dirty="0" smtClean="0"/>
              <a:t>Kryteria diagnostyczne autyzmu dziecięcego wg ICD-10 </a:t>
            </a:r>
          </a:p>
        </p:txBody>
      </p:sp>
      <p:sp>
        <p:nvSpPr>
          <p:cNvPr id="5123" name="Rectangle 3"/>
          <p:cNvSpPr>
            <a:spLocks noGrp="1" noChangeArrowheads="1"/>
          </p:cNvSpPr>
          <p:nvPr>
            <p:ph type="body" idx="1"/>
          </p:nvPr>
        </p:nvSpPr>
        <p:spPr>
          <a:xfrm>
            <a:off x="684213" y="1482750"/>
            <a:ext cx="7773987" cy="4754562"/>
          </a:xfrm>
        </p:spPr>
        <p:txBody>
          <a:bodyPr/>
          <a:lstStyle/>
          <a:p>
            <a:pPr eaLnBrk="1" hangingPunct="1">
              <a:defRPr/>
            </a:pPr>
            <a:r>
              <a:rPr lang="pl-PL" sz="2800" b="1" u="sng" dirty="0" smtClean="0">
                <a:solidFill>
                  <a:srgbClr val="FFFFFF"/>
                </a:solidFill>
                <a:latin typeface="+mj-lt"/>
                <a:cs typeface="Arial" charset="0"/>
              </a:rPr>
              <a:t>F84.0 Autyzm dziecięcy</a:t>
            </a:r>
          </a:p>
          <a:p>
            <a:pPr eaLnBrk="1" hangingPunct="1">
              <a:buNone/>
              <a:defRPr/>
            </a:pPr>
            <a:endParaRPr lang="pl-PL" sz="900" dirty="0" smtClean="0">
              <a:solidFill>
                <a:srgbClr val="FFFFFF"/>
              </a:solidFill>
              <a:latin typeface="+mj-lt"/>
              <a:cs typeface="Arial" charset="0"/>
            </a:endParaRPr>
          </a:p>
          <a:p>
            <a:pPr eaLnBrk="1" hangingPunct="1">
              <a:buFont typeface="Wingdings" pitchFamily="2" charset="2"/>
              <a:buNone/>
              <a:defRPr/>
            </a:pPr>
            <a:r>
              <a:rPr lang="pl-PL" sz="2800" dirty="0" smtClean="0">
                <a:solidFill>
                  <a:srgbClr val="FFFFFF"/>
                </a:solidFill>
                <a:latin typeface="+mj-lt"/>
                <a:cs typeface="Arial" charset="0"/>
              </a:rPr>
              <a:t>A. Nieprawidłowy lub upośledzony rozwój wyraźnie widoczny przed 3 rokiem życia, w co najmniej jednym z następujących obszarów:</a:t>
            </a:r>
          </a:p>
          <a:p>
            <a:pPr eaLnBrk="1" hangingPunct="1">
              <a:buClr>
                <a:schemeClr val="tx1"/>
              </a:buClr>
              <a:buFont typeface="Wingdings" pitchFamily="2" charset="2"/>
              <a:buAutoNum type="arabicPeriod"/>
              <a:defRPr/>
            </a:pPr>
            <a:r>
              <a:rPr lang="pl-PL" sz="2800" dirty="0" smtClean="0">
                <a:solidFill>
                  <a:srgbClr val="FFFFFF"/>
                </a:solidFill>
                <a:latin typeface="+mj-lt"/>
                <a:cs typeface="Arial" charset="0"/>
              </a:rPr>
              <a:t>rozumienie i ekspresja językowa używane w społecznym porozumiewaniu się, </a:t>
            </a:r>
          </a:p>
          <a:p>
            <a:pPr eaLnBrk="1" hangingPunct="1">
              <a:buClr>
                <a:srgbClr val="FFFFFF"/>
              </a:buClr>
              <a:buFont typeface="Wingdings" pitchFamily="2" charset="2"/>
              <a:buAutoNum type="arabicPeriod"/>
              <a:defRPr/>
            </a:pPr>
            <a:r>
              <a:rPr lang="pl-PL" sz="2800" dirty="0" smtClean="0">
                <a:solidFill>
                  <a:srgbClr val="FFFFFF"/>
                </a:solidFill>
                <a:latin typeface="+mj-lt"/>
                <a:cs typeface="Arial" charset="0"/>
              </a:rPr>
              <a:t>rozwój wybiórczego przywiązania spo</a:t>
            </a:r>
            <a:r>
              <a:rPr lang="pl-PL" sz="2800" dirty="0" smtClean="0">
                <a:solidFill>
                  <a:srgbClr val="FFFFFF"/>
                </a:solidFill>
                <a:latin typeface="+mj-lt"/>
              </a:rPr>
              <a:t>ł</a:t>
            </a:r>
            <a:r>
              <a:rPr lang="pl-PL" sz="2800" dirty="0" smtClean="0">
                <a:solidFill>
                  <a:srgbClr val="FFFFFF"/>
                </a:solidFill>
                <a:latin typeface="+mj-lt"/>
                <a:cs typeface="Arial" charset="0"/>
              </a:rPr>
              <a:t>ecznego lub wzajemnych kontaktów spo</a:t>
            </a:r>
            <a:r>
              <a:rPr lang="pl-PL" sz="2800" dirty="0" smtClean="0">
                <a:solidFill>
                  <a:srgbClr val="FFFFFF"/>
                </a:solidFill>
                <a:latin typeface="+mj-lt"/>
              </a:rPr>
              <a:t>ł</a:t>
            </a:r>
            <a:r>
              <a:rPr lang="pl-PL" sz="2800" dirty="0" smtClean="0">
                <a:solidFill>
                  <a:srgbClr val="FFFFFF"/>
                </a:solidFill>
                <a:latin typeface="+mj-lt"/>
                <a:cs typeface="Arial" charset="0"/>
              </a:rPr>
              <a:t>ecznych, </a:t>
            </a:r>
          </a:p>
          <a:p>
            <a:pPr eaLnBrk="1" hangingPunct="1">
              <a:buClr>
                <a:srgbClr val="FFFFFF"/>
              </a:buClr>
              <a:buFont typeface="Wingdings" pitchFamily="2" charset="2"/>
              <a:buAutoNum type="arabicPeriod"/>
              <a:defRPr/>
            </a:pPr>
            <a:r>
              <a:rPr lang="pl-PL" sz="2800" dirty="0" smtClean="0">
                <a:solidFill>
                  <a:srgbClr val="FFFFFF"/>
                </a:solidFill>
                <a:latin typeface="+mj-lt"/>
                <a:cs typeface="Arial" charset="0"/>
              </a:rPr>
              <a:t>funkcjonalna lub symboliczna zabawa. </a:t>
            </a:r>
          </a:p>
          <a:p>
            <a:pPr eaLnBrk="1" hangingPunct="1">
              <a:defRPr/>
            </a:pPr>
            <a:endParaRPr lang="pl-PL" sz="2800" dirty="0" smtClean="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0"/>
            <a:ext cx="7772400" cy="1752600"/>
          </a:xfrm>
        </p:spPr>
        <p:txBody>
          <a:bodyPr/>
          <a:lstStyle/>
          <a:p>
            <a:pPr eaLnBrk="1" hangingPunct="1">
              <a:defRPr/>
            </a:pPr>
            <a:r>
              <a:rPr lang="pl-PL" sz="4000" dirty="0" smtClean="0"/>
              <a:t>Grupa badana</a:t>
            </a:r>
          </a:p>
        </p:txBody>
      </p:sp>
      <p:sp>
        <p:nvSpPr>
          <p:cNvPr id="11267" name="Rectangle 3"/>
          <p:cNvSpPr>
            <a:spLocks noGrp="1" noChangeArrowheads="1"/>
          </p:cNvSpPr>
          <p:nvPr>
            <p:ph type="body" idx="1"/>
          </p:nvPr>
        </p:nvSpPr>
        <p:spPr>
          <a:xfrm>
            <a:off x="688032" y="1905000"/>
            <a:ext cx="7772400" cy="4454525"/>
          </a:xfrm>
        </p:spPr>
        <p:txBody>
          <a:bodyPr/>
          <a:lstStyle/>
          <a:p>
            <a:pPr eaLnBrk="1" hangingPunct="1">
              <a:lnSpc>
                <a:spcPct val="90000"/>
              </a:lnSpc>
              <a:defRPr/>
            </a:pPr>
            <a:r>
              <a:rPr lang="pl-PL" dirty="0" smtClean="0"/>
              <a:t>Grupa wybranych pacjentów </a:t>
            </a:r>
          </a:p>
          <a:p>
            <a:pPr eaLnBrk="1" hangingPunct="1">
              <a:lnSpc>
                <a:spcPct val="90000"/>
              </a:lnSpc>
              <a:defRPr/>
            </a:pPr>
            <a:r>
              <a:rPr lang="pl-PL" dirty="0" smtClean="0"/>
              <a:t>67 dzieci skierowanych przez lekarzy POZ lub innych lekarzy ze wstępnym rozpoznaniem </a:t>
            </a:r>
            <a:r>
              <a:rPr lang="pl-PL" dirty="0" smtClean="0">
                <a:solidFill>
                  <a:schemeClr val="tx2"/>
                </a:solidFill>
              </a:rPr>
              <a:t>Autyzmu wczesnodziecięcego</a:t>
            </a:r>
            <a:r>
              <a:rPr lang="pl-PL" dirty="0" smtClean="0"/>
              <a:t> </a:t>
            </a:r>
          </a:p>
          <a:p>
            <a:pPr eaLnBrk="1" hangingPunct="1">
              <a:lnSpc>
                <a:spcPct val="90000"/>
              </a:lnSpc>
              <a:defRPr/>
            </a:pPr>
            <a:r>
              <a:rPr lang="pl-PL" dirty="0" smtClean="0"/>
              <a:t>Początek objawów przed 12 m.ż.</a:t>
            </a:r>
          </a:p>
          <a:p>
            <a:pPr eaLnBrk="1" hangingPunct="1">
              <a:lnSpc>
                <a:spcPct val="90000"/>
              </a:lnSpc>
              <a:defRPr/>
            </a:pPr>
            <a:r>
              <a:rPr lang="pl-PL" dirty="0" smtClean="0"/>
              <a:t>Obciążenie okołoporodowe</a:t>
            </a:r>
          </a:p>
          <a:p>
            <a:pPr eaLnBrk="1" hangingPunct="1">
              <a:lnSpc>
                <a:spcPct val="90000"/>
              </a:lnSpc>
              <a:defRPr/>
            </a:pPr>
            <a:endParaRPr lang="pl-PL" sz="4000"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eaLnBrk="1" hangingPunct="1">
              <a:defRPr/>
            </a:pPr>
            <a:r>
              <a:rPr lang="pl-PL" dirty="0" smtClean="0"/>
              <a:t>Metoda</a:t>
            </a:r>
          </a:p>
        </p:txBody>
      </p:sp>
      <p:sp>
        <p:nvSpPr>
          <p:cNvPr id="3" name="Symbol zastępczy zawartości 2"/>
          <p:cNvSpPr>
            <a:spLocks noGrp="1"/>
          </p:cNvSpPr>
          <p:nvPr>
            <p:ph idx="1"/>
          </p:nvPr>
        </p:nvSpPr>
        <p:spPr/>
        <p:txBody>
          <a:bodyPr/>
          <a:lstStyle/>
          <a:p>
            <a:pPr eaLnBrk="1" hangingPunct="1">
              <a:defRPr/>
            </a:pPr>
            <a:r>
              <a:rPr lang="pl-PL" dirty="0" smtClean="0"/>
              <a:t>Wszystkie dzieci zakwalifikowane do badania spełniały kryteria Autyzmu dziecięcego zgodnie z klasyfikacją ICD-10 </a:t>
            </a:r>
          </a:p>
          <a:p>
            <a:pPr eaLnBrk="1" hangingPunct="1">
              <a:defRPr/>
            </a:pPr>
            <a:r>
              <a:rPr lang="pl-PL" dirty="0" smtClean="0"/>
              <a:t>U wszystkich dzieci wykonano badanie EEG we śnie poprzedzone okresem czuwania i senności</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dirty="0" smtClean="0"/>
              <a:t>Diagnostyka EEG - wyniki</a:t>
            </a:r>
            <a:endParaRPr lang="pl-PL" dirty="0"/>
          </a:p>
        </p:txBody>
      </p:sp>
      <p:sp>
        <p:nvSpPr>
          <p:cNvPr id="3" name="Symbol zastępczy zawartości 2"/>
          <p:cNvSpPr>
            <a:spLocks noGrp="1"/>
          </p:cNvSpPr>
          <p:nvPr>
            <p:ph idx="1"/>
          </p:nvPr>
        </p:nvSpPr>
        <p:spPr/>
        <p:txBody>
          <a:bodyPr/>
          <a:lstStyle/>
          <a:p>
            <a:pPr>
              <a:defRPr/>
            </a:pPr>
            <a:r>
              <a:rPr lang="pl-PL" dirty="0" smtClean="0"/>
              <a:t>U 6 dzieci z  rozpoznaniem Autyzmu postawiono także rozpoznanie Padaczki.</a:t>
            </a:r>
          </a:p>
          <a:p>
            <a:pPr>
              <a:defRPr/>
            </a:pPr>
            <a:r>
              <a:rPr lang="pl-PL" dirty="0" smtClean="0"/>
              <a:t>Rozpoznanie zostało postawione przez lekarzy kierujących do Poradni</a:t>
            </a:r>
          </a:p>
          <a:p>
            <a:pPr>
              <a:defRPr/>
            </a:pPr>
            <a:r>
              <a:rPr lang="pl-PL" dirty="0" smtClean="0"/>
              <a:t>Stanowi to 8,9% badanej grupy</a:t>
            </a:r>
            <a:endParaRPr lang="pl-PL"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33400" y="152400"/>
            <a:ext cx="7772400" cy="1219200"/>
          </a:xfrm>
        </p:spPr>
        <p:txBody>
          <a:bodyPr/>
          <a:lstStyle/>
          <a:p>
            <a:pPr eaLnBrk="1" hangingPunct="1">
              <a:defRPr/>
            </a:pPr>
            <a:r>
              <a:rPr lang="pl-PL" sz="3600" dirty="0" smtClean="0"/>
              <a:t>Diagnostyka EEG- wyniki</a:t>
            </a:r>
          </a:p>
        </p:txBody>
      </p:sp>
      <p:sp>
        <p:nvSpPr>
          <p:cNvPr id="12291" name="Rectangle 3"/>
          <p:cNvSpPr>
            <a:spLocks noGrp="1" noChangeArrowheads="1"/>
          </p:cNvSpPr>
          <p:nvPr>
            <p:ph type="body" idx="1"/>
          </p:nvPr>
        </p:nvSpPr>
        <p:spPr>
          <a:xfrm>
            <a:off x="214313" y="1357313"/>
            <a:ext cx="8534400" cy="5105400"/>
          </a:xfrm>
        </p:spPr>
        <p:txBody>
          <a:bodyPr/>
          <a:lstStyle/>
          <a:p>
            <a:pPr marL="514350" indent="-514350" eaLnBrk="1" hangingPunct="1">
              <a:lnSpc>
                <a:spcPct val="90000"/>
              </a:lnSpc>
              <a:buClr>
                <a:schemeClr val="tx1"/>
              </a:buClr>
              <a:buFont typeface="+mj-lt"/>
              <a:buAutoNum type="arabicPeriod"/>
              <a:defRPr/>
            </a:pPr>
            <a:r>
              <a:rPr lang="pl-PL" sz="2800" dirty="0" smtClean="0">
                <a:latin typeface="+mj-lt"/>
                <a:cs typeface="Times New Roman" pitchFamily="18" charset="0"/>
              </a:rPr>
              <a:t>U 12 dzieci nie zarejestrowano nieprawidłowości w zapisie EEG.</a:t>
            </a:r>
          </a:p>
          <a:p>
            <a:pPr marL="514350" indent="-514350" eaLnBrk="1" hangingPunct="1">
              <a:lnSpc>
                <a:spcPct val="90000"/>
              </a:lnSpc>
              <a:buClr>
                <a:schemeClr val="tx1"/>
              </a:buClr>
              <a:buFont typeface="+mj-lt"/>
              <a:buAutoNum type="arabicPeriod"/>
              <a:defRPr/>
            </a:pPr>
            <a:r>
              <a:rPr lang="pl-PL" sz="2800" dirty="0" smtClean="0">
                <a:latin typeface="+mj-lt"/>
                <a:cs typeface="Times New Roman" pitchFamily="18" charset="0"/>
              </a:rPr>
              <a:t>U 10 dzieci zarejestrowano czynność napadową pierwotnie uogólnioną.</a:t>
            </a:r>
          </a:p>
          <a:p>
            <a:pPr marL="514350" indent="-514350" eaLnBrk="1" hangingPunct="1">
              <a:lnSpc>
                <a:spcPct val="90000"/>
              </a:lnSpc>
              <a:buClr>
                <a:schemeClr val="tx1"/>
              </a:buClr>
              <a:buFont typeface="+mj-lt"/>
              <a:buAutoNum type="arabicPeriod"/>
              <a:defRPr/>
            </a:pPr>
            <a:r>
              <a:rPr lang="pl-PL" sz="2800" dirty="0" smtClean="0">
                <a:latin typeface="+mj-lt"/>
                <a:cs typeface="Times New Roman" pitchFamily="18" charset="0"/>
              </a:rPr>
              <a:t>U pozostałych 45 dzieci – zmiany napadowe zlokalizowane ( u 41 obejmowały one okolice skroniowe, u 29 dzieci łącznie ze zmianami w okolicy czołowej).</a:t>
            </a:r>
          </a:p>
          <a:p>
            <a:pPr marL="514350" indent="-514350" eaLnBrk="1" hangingPunct="1">
              <a:lnSpc>
                <a:spcPct val="90000"/>
              </a:lnSpc>
              <a:buClr>
                <a:schemeClr val="tx1"/>
              </a:buClr>
              <a:buFont typeface="+mj-lt"/>
              <a:buAutoNum type="arabicPeriod"/>
              <a:defRPr/>
            </a:pPr>
            <a:r>
              <a:rPr lang="pl-PL" sz="2800" dirty="0" smtClean="0">
                <a:latin typeface="+mj-lt"/>
                <a:cs typeface="Times New Roman" pitchFamily="18" charset="0"/>
              </a:rPr>
              <a:t>U 16 dzieci zmiany te ulegały wtórnemu uogólnieniu</a:t>
            </a:r>
          </a:p>
          <a:p>
            <a:pPr marL="514350" indent="-514350" eaLnBrk="1" hangingPunct="1">
              <a:lnSpc>
                <a:spcPct val="90000"/>
              </a:lnSpc>
              <a:buClr>
                <a:schemeClr val="tx1"/>
              </a:buClr>
              <a:buFont typeface="+mj-lt"/>
              <a:buAutoNum type="arabicPeriod"/>
              <a:defRPr/>
            </a:pPr>
            <a:r>
              <a:rPr lang="pl-PL" sz="2800" dirty="0" smtClean="0">
                <a:latin typeface="+mj-lt"/>
                <a:cs typeface="Times New Roman" pitchFamily="18" charset="0"/>
              </a:rPr>
              <a:t>Zmiany napadowe występowały pod postacią fal ostrych i  ostro wierzchołkowych lub zespołu fala ostra – fala wolna</a:t>
            </a:r>
          </a:p>
          <a:p>
            <a:pPr eaLnBrk="1" hangingPunct="1">
              <a:lnSpc>
                <a:spcPct val="90000"/>
              </a:lnSpc>
              <a:defRPr/>
            </a:pPr>
            <a:endParaRPr lang="pl-PL" sz="2800" dirty="0" smtClean="0">
              <a:latin typeface="Arial" charset="0"/>
              <a:cs typeface="Times New Roman" pitchFamily="18" charset="0"/>
            </a:endParaRPr>
          </a:p>
          <a:p>
            <a:pPr eaLnBrk="1" hangingPunct="1">
              <a:lnSpc>
                <a:spcPct val="90000"/>
              </a:lnSpc>
              <a:defRPr/>
            </a:pPr>
            <a:endParaRPr lang="pl-PL" sz="2800" dirty="0" smtClean="0">
              <a:latin typeface="Arial"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eaLnBrk="1" hangingPunct="1">
              <a:defRPr/>
            </a:pPr>
            <a:r>
              <a:rPr lang="pl-PL" dirty="0" smtClean="0"/>
              <a:t>Diagnostyka EEG - wyniki</a:t>
            </a:r>
          </a:p>
        </p:txBody>
      </p:sp>
      <p:sp>
        <p:nvSpPr>
          <p:cNvPr id="3" name="Symbol zastępczy zawartości 2"/>
          <p:cNvSpPr>
            <a:spLocks noGrp="1"/>
          </p:cNvSpPr>
          <p:nvPr>
            <p:ph idx="1"/>
          </p:nvPr>
        </p:nvSpPr>
        <p:spPr/>
        <p:txBody>
          <a:bodyPr/>
          <a:lstStyle/>
          <a:p>
            <a:pPr eaLnBrk="1" hangingPunct="1">
              <a:defRPr/>
            </a:pPr>
            <a:r>
              <a:rPr lang="pl-PL" dirty="0" smtClean="0"/>
              <a:t>U 18 % dzieci z rozpoznaniem autyzmu nie stwierdzono zmian w zapisie EEG</a:t>
            </a:r>
          </a:p>
          <a:p>
            <a:pPr eaLnBrk="1" hangingPunct="1">
              <a:defRPr/>
            </a:pPr>
            <a:r>
              <a:rPr lang="pl-PL" dirty="0" smtClean="0"/>
              <a:t>82%  dzieci miało zmiany padaczkowe w zapisie w tym:</a:t>
            </a:r>
          </a:p>
          <a:p>
            <a:pPr eaLnBrk="1" hangingPunct="1">
              <a:defRPr/>
            </a:pPr>
            <a:r>
              <a:rPr lang="pl-PL" dirty="0" smtClean="0"/>
              <a:t>15 % - pierwotnie uogólnione</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dirty="0" smtClean="0"/>
              <a:t>Diagnostyka padaczki</a:t>
            </a:r>
            <a:endParaRPr lang="pl-PL" dirty="0"/>
          </a:p>
        </p:txBody>
      </p:sp>
      <p:sp>
        <p:nvSpPr>
          <p:cNvPr id="3" name="Symbol zastępczy zawartości 2"/>
          <p:cNvSpPr>
            <a:spLocks noGrp="1"/>
          </p:cNvSpPr>
          <p:nvPr>
            <p:ph idx="1"/>
          </p:nvPr>
        </p:nvSpPr>
        <p:spPr/>
        <p:txBody>
          <a:bodyPr/>
          <a:lstStyle/>
          <a:p>
            <a:pPr>
              <a:defRPr/>
            </a:pPr>
            <a:r>
              <a:rPr lang="pl-PL" dirty="0" smtClean="0"/>
              <a:t>Na podstawie wywiadu od rodziców, obserwacji EEG oraz zapisów video – eeg  u 55 dzieci (81%) dzieci z rozpoznaniem autyzmu, u których stwierdzono zmiany </a:t>
            </a:r>
            <a:br>
              <a:rPr lang="pl-PL" dirty="0" smtClean="0"/>
            </a:br>
            <a:r>
              <a:rPr lang="pl-PL" dirty="0" smtClean="0"/>
              <a:t>w zapisie EEG rozpoznano współistniejącą padaczkę.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dirty="0" smtClean="0"/>
              <a:t>Dlaczego trudno rozpoznać padaczkę u dzieci z autyzmem?</a:t>
            </a:r>
            <a:endParaRPr lang="pl-PL" dirty="0"/>
          </a:p>
        </p:txBody>
      </p:sp>
      <p:sp>
        <p:nvSpPr>
          <p:cNvPr id="3" name="Symbol zastępczy zawartości 2"/>
          <p:cNvSpPr>
            <a:spLocks noGrp="1"/>
          </p:cNvSpPr>
          <p:nvPr>
            <p:ph idx="1"/>
          </p:nvPr>
        </p:nvSpPr>
        <p:spPr/>
        <p:txBody>
          <a:bodyPr/>
          <a:lstStyle/>
          <a:p>
            <a:pPr>
              <a:defRPr/>
            </a:pPr>
            <a:r>
              <a:rPr lang="pl-PL" dirty="0" smtClean="0"/>
              <a:t>Napady padaczkowe mogą imitować objawy autyzmu</a:t>
            </a:r>
          </a:p>
          <a:p>
            <a:pPr>
              <a:defRPr/>
            </a:pPr>
            <a:r>
              <a:rPr lang="pl-PL" dirty="0" smtClean="0"/>
              <a:t>Czy niektóre objawy stereotypowe u dzieci ze zmianami w EEG mogą maskować napady padaczkowe?</a:t>
            </a:r>
          </a:p>
          <a:p>
            <a:pPr>
              <a:defRPr/>
            </a:pPr>
            <a:r>
              <a:rPr lang="pl-PL" dirty="0" smtClean="0"/>
              <a:t>Czy zaburzenia kontaktu wzrokowego, emocjonalnego i słownego u dzieci ze zmianami w EEG mogą maskować napady padaczkowe?</a:t>
            </a:r>
            <a:endParaRPr lang="pl-PL"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14375" y="357188"/>
            <a:ext cx="7772400" cy="1219200"/>
          </a:xfrm>
        </p:spPr>
        <p:txBody>
          <a:bodyPr/>
          <a:lstStyle/>
          <a:p>
            <a:pPr eaLnBrk="1" hangingPunct="1">
              <a:defRPr/>
            </a:pPr>
            <a:r>
              <a:rPr lang="pl-PL" dirty="0" smtClean="0"/>
              <a:t>Dlaczego trzeba wykonać badanie EEG u dziecka z rozpoznaniem autyzmu?</a:t>
            </a:r>
          </a:p>
        </p:txBody>
      </p:sp>
      <p:sp>
        <p:nvSpPr>
          <p:cNvPr id="13315" name="Rectangle 3"/>
          <p:cNvSpPr>
            <a:spLocks noGrp="1" noChangeArrowheads="1"/>
          </p:cNvSpPr>
          <p:nvPr>
            <p:ph type="body" idx="1"/>
          </p:nvPr>
        </p:nvSpPr>
        <p:spPr>
          <a:xfrm>
            <a:off x="714375" y="2403475"/>
            <a:ext cx="7772400" cy="4454525"/>
          </a:xfrm>
        </p:spPr>
        <p:txBody>
          <a:bodyPr/>
          <a:lstStyle/>
          <a:p>
            <a:pPr marL="609600" indent="-609600" eaLnBrk="1" hangingPunct="1">
              <a:lnSpc>
                <a:spcPct val="90000"/>
              </a:lnSpc>
              <a:buFont typeface="Wingdings" pitchFamily="2" charset="2"/>
              <a:buNone/>
              <a:defRPr/>
            </a:pPr>
            <a:r>
              <a:rPr lang="pl-PL" dirty="0" smtClean="0">
                <a:solidFill>
                  <a:srgbClr val="FFFFFF"/>
                </a:solidFill>
                <a:latin typeface="Arial" charset="0"/>
              </a:rPr>
              <a:t>	Brak leczenia napadów padaczkowych</a:t>
            </a:r>
          </a:p>
          <a:p>
            <a:pPr marL="609600" indent="-609600" eaLnBrk="1" hangingPunct="1">
              <a:lnSpc>
                <a:spcPct val="90000"/>
              </a:lnSpc>
              <a:buFont typeface="Wingdings" pitchFamily="2" charset="2"/>
              <a:buNone/>
              <a:defRPr/>
            </a:pPr>
            <a:r>
              <a:rPr lang="pl-PL" dirty="0" smtClean="0">
                <a:solidFill>
                  <a:schemeClr val="tx2"/>
                </a:solidFill>
                <a:latin typeface="Arial" charset="0"/>
              </a:rPr>
              <a:t>					</a:t>
            </a:r>
            <a:endParaRPr lang="pl-PL" sz="5400" dirty="0" smtClean="0">
              <a:solidFill>
                <a:srgbClr val="FF0000"/>
              </a:solidFill>
              <a:latin typeface="Arial" charset="0"/>
            </a:endParaRPr>
          </a:p>
          <a:p>
            <a:pPr marL="609600" indent="-609600" eaLnBrk="1" hangingPunct="1">
              <a:lnSpc>
                <a:spcPct val="90000"/>
              </a:lnSpc>
              <a:buFont typeface="Wingdings" pitchFamily="2" charset="2"/>
              <a:buNone/>
              <a:defRPr/>
            </a:pPr>
            <a:endParaRPr lang="pl-PL" dirty="0" smtClean="0">
              <a:solidFill>
                <a:schemeClr val="tx2"/>
              </a:solidFill>
              <a:latin typeface="Arial" charset="0"/>
            </a:endParaRPr>
          </a:p>
          <a:p>
            <a:pPr marL="609600" indent="-609600" eaLnBrk="1" hangingPunct="1">
              <a:lnSpc>
                <a:spcPct val="90000"/>
              </a:lnSpc>
              <a:buFont typeface="Wingdings" pitchFamily="2" charset="2"/>
              <a:buNone/>
              <a:defRPr/>
            </a:pPr>
            <a:r>
              <a:rPr lang="pl-PL" dirty="0" smtClean="0">
                <a:solidFill>
                  <a:srgbClr val="FFFFFF"/>
                </a:solidFill>
                <a:latin typeface="Arial" charset="0"/>
              </a:rPr>
              <a:t>	Progresja objawów w sferze </a:t>
            </a:r>
            <a:r>
              <a:rPr lang="pl-PL" dirty="0" smtClean="0">
                <a:solidFill>
                  <a:srgbClr val="FFFFFF"/>
                </a:solidFill>
                <a:latin typeface="Arial" charset="0"/>
                <a:cs typeface="Times New Roman" pitchFamily="18" charset="0"/>
              </a:rPr>
              <a:t>funkcji poznawczych, spo</a:t>
            </a:r>
            <a:r>
              <a:rPr lang="pl-PL" dirty="0" smtClean="0">
                <a:solidFill>
                  <a:srgbClr val="FFFFFF"/>
                </a:solidFill>
                <a:latin typeface="Arial" charset="0"/>
              </a:rPr>
              <a:t>ł</a:t>
            </a:r>
            <a:r>
              <a:rPr lang="pl-PL" dirty="0" smtClean="0">
                <a:solidFill>
                  <a:srgbClr val="FFFFFF"/>
                </a:solidFill>
                <a:latin typeface="Arial" charset="0"/>
                <a:cs typeface="Times New Roman" pitchFamily="18" charset="0"/>
              </a:rPr>
              <a:t>ecznych i </a:t>
            </a:r>
            <a:r>
              <a:rPr lang="pl-PL" dirty="0" smtClean="0">
                <a:solidFill>
                  <a:srgbClr val="FFFFFF"/>
                </a:solidFill>
                <a:latin typeface="Arial" charset="0"/>
              </a:rPr>
              <a:t>w sferze </a:t>
            </a:r>
            <a:r>
              <a:rPr lang="pl-PL" dirty="0" smtClean="0">
                <a:solidFill>
                  <a:srgbClr val="FFFFFF"/>
                </a:solidFill>
                <a:latin typeface="Arial" charset="0"/>
                <a:cs typeface="Times New Roman" pitchFamily="18" charset="0"/>
              </a:rPr>
              <a:t>emoc</a:t>
            </a:r>
            <a:r>
              <a:rPr lang="pl-PL" dirty="0" smtClean="0">
                <a:solidFill>
                  <a:srgbClr val="FFFFFF"/>
                </a:solidFill>
                <a:latin typeface="Arial" charset="0"/>
              </a:rPr>
              <a:t>jonalnej imitujących objawy autyzmu dziecięcego</a:t>
            </a:r>
          </a:p>
        </p:txBody>
      </p:sp>
      <p:sp>
        <p:nvSpPr>
          <p:cNvPr id="4" name="Strzałka w dół 3"/>
          <p:cNvSpPr/>
          <p:nvPr/>
        </p:nvSpPr>
        <p:spPr bwMode="auto">
          <a:xfrm>
            <a:off x="4355976" y="3140968"/>
            <a:ext cx="504056" cy="720080"/>
          </a:xfrm>
          <a:prstGeom prst="downArrow">
            <a:avLst/>
          </a:prstGeom>
          <a:solidFill>
            <a:schemeClr val="tx2"/>
          </a:solidFill>
          <a:ln w="12700" cap="sq" cmpd="sng" algn="ctr">
            <a:solidFill>
              <a:srgbClr val="FFFF00"/>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l-PL" sz="24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pl-PL" dirty="0" smtClean="0"/>
              <a:t>Wnioski</a:t>
            </a:r>
          </a:p>
        </p:txBody>
      </p:sp>
      <p:sp>
        <p:nvSpPr>
          <p:cNvPr id="16387" name="Rectangle 3"/>
          <p:cNvSpPr>
            <a:spLocks noGrp="1" noChangeArrowheads="1"/>
          </p:cNvSpPr>
          <p:nvPr>
            <p:ph type="body" idx="1"/>
          </p:nvPr>
        </p:nvSpPr>
        <p:spPr>
          <a:xfrm>
            <a:off x="685800" y="1278731"/>
            <a:ext cx="7772400" cy="4454525"/>
          </a:xfrm>
        </p:spPr>
        <p:txBody>
          <a:bodyPr/>
          <a:lstStyle/>
          <a:p>
            <a:pPr eaLnBrk="1" hangingPunct="1">
              <a:lnSpc>
                <a:spcPct val="90000"/>
              </a:lnSpc>
              <a:defRPr/>
            </a:pPr>
            <a:r>
              <a:rPr lang="pl-PL" sz="2600" dirty="0" smtClean="0">
                <a:solidFill>
                  <a:srgbClr val="FFFFFF"/>
                </a:solidFill>
                <a:cs typeface="Times New Roman" pitchFamily="18" charset="0"/>
              </a:rPr>
              <a:t>Kompleksowa, wielospecjalistyczna diagnostyka </a:t>
            </a:r>
            <a:r>
              <a:rPr lang="pl-PL" sz="2600" dirty="0" smtClean="0">
                <a:solidFill>
                  <a:srgbClr val="FFFFFF"/>
                </a:solidFill>
              </a:rPr>
              <a:t>Autyzmu dziecięcego powinna być oparta o </a:t>
            </a:r>
            <a:r>
              <a:rPr lang="pl-PL" sz="2600" dirty="0" smtClean="0">
                <a:solidFill>
                  <a:srgbClr val="FFFFFF"/>
                </a:solidFill>
                <a:cs typeface="Times New Roman" pitchFamily="18" charset="0"/>
              </a:rPr>
              <a:t>szczegółow</a:t>
            </a:r>
            <a:r>
              <a:rPr lang="pl-PL" sz="2600" dirty="0" smtClean="0">
                <a:solidFill>
                  <a:srgbClr val="FFFFFF"/>
                </a:solidFill>
              </a:rPr>
              <a:t>ą</a:t>
            </a:r>
            <a:r>
              <a:rPr lang="pl-PL" sz="2600" dirty="0" smtClean="0">
                <a:solidFill>
                  <a:srgbClr val="FFFFFF"/>
                </a:solidFill>
                <a:cs typeface="Times New Roman" pitchFamily="18" charset="0"/>
              </a:rPr>
              <a:t> diagno</a:t>
            </a:r>
            <a:r>
              <a:rPr lang="pl-PL" sz="2600" dirty="0" smtClean="0">
                <a:solidFill>
                  <a:srgbClr val="FFFFFF"/>
                </a:solidFill>
              </a:rPr>
              <a:t>stykę w kierunku uszkodzenia</a:t>
            </a:r>
            <a:r>
              <a:rPr lang="pl-PL" sz="2600" dirty="0" smtClean="0">
                <a:solidFill>
                  <a:srgbClr val="FFFFFF"/>
                </a:solidFill>
                <a:cs typeface="Times New Roman" pitchFamily="18" charset="0"/>
              </a:rPr>
              <a:t> ośrodkowego układu nerwowego oraz </a:t>
            </a:r>
            <a:r>
              <a:rPr lang="pl-PL" sz="2600" dirty="0" smtClean="0">
                <a:solidFill>
                  <a:srgbClr val="FFFFFF"/>
                </a:solidFill>
              </a:rPr>
              <a:t>o </a:t>
            </a:r>
            <a:r>
              <a:rPr lang="pl-PL" sz="2600" dirty="0" smtClean="0">
                <a:solidFill>
                  <a:srgbClr val="FFFFFF"/>
                </a:solidFill>
                <a:cs typeface="Times New Roman" pitchFamily="18" charset="0"/>
              </a:rPr>
              <a:t>kliniczn</a:t>
            </a:r>
            <a:r>
              <a:rPr lang="pl-PL" sz="2600" dirty="0" smtClean="0">
                <a:solidFill>
                  <a:srgbClr val="FFFFFF"/>
                </a:solidFill>
              </a:rPr>
              <a:t>ą</a:t>
            </a:r>
            <a:r>
              <a:rPr lang="pl-PL" sz="2600" dirty="0" smtClean="0">
                <a:solidFill>
                  <a:srgbClr val="FFFFFF"/>
                </a:solidFill>
                <a:cs typeface="Times New Roman" pitchFamily="18" charset="0"/>
              </a:rPr>
              <a:t> ocen</a:t>
            </a:r>
            <a:r>
              <a:rPr lang="pl-PL" sz="2600" dirty="0" smtClean="0">
                <a:solidFill>
                  <a:srgbClr val="FFFFFF"/>
                </a:solidFill>
              </a:rPr>
              <a:t>ę</a:t>
            </a:r>
            <a:r>
              <a:rPr lang="pl-PL" sz="2600" dirty="0" smtClean="0">
                <a:solidFill>
                  <a:srgbClr val="FFFFFF"/>
                </a:solidFill>
                <a:cs typeface="Times New Roman" pitchFamily="18" charset="0"/>
              </a:rPr>
              <a:t> stanu neurologicznego</a:t>
            </a:r>
            <a:r>
              <a:rPr lang="pl-PL" sz="2600" dirty="0" smtClean="0">
                <a:solidFill>
                  <a:srgbClr val="FFFFFF"/>
                </a:solidFill>
              </a:rPr>
              <a:t> </a:t>
            </a:r>
          </a:p>
          <a:p>
            <a:pPr eaLnBrk="1" hangingPunct="1">
              <a:lnSpc>
                <a:spcPct val="90000"/>
              </a:lnSpc>
              <a:defRPr/>
            </a:pPr>
            <a:r>
              <a:rPr lang="pl-PL" sz="2600" dirty="0" smtClean="0">
                <a:solidFill>
                  <a:srgbClr val="FFFFFF"/>
                </a:solidFill>
              </a:rPr>
              <a:t>W przypadku podejrzenia Autyzmu dziecięcego należy wykluczyć padaczkę</a:t>
            </a:r>
          </a:p>
          <a:p>
            <a:pPr eaLnBrk="1" hangingPunct="1">
              <a:lnSpc>
                <a:spcPct val="90000"/>
              </a:lnSpc>
              <a:defRPr/>
            </a:pPr>
            <a:r>
              <a:rPr lang="pl-PL" sz="2600" dirty="0" smtClean="0">
                <a:solidFill>
                  <a:srgbClr val="FFFFFF"/>
                </a:solidFill>
              </a:rPr>
              <a:t>Nie podejmować terapii psychologicznej bez wykluczenia padaczki</a:t>
            </a:r>
          </a:p>
          <a:p>
            <a:pPr eaLnBrk="1" hangingPunct="1">
              <a:lnSpc>
                <a:spcPct val="90000"/>
              </a:lnSpc>
              <a:defRPr/>
            </a:pPr>
            <a:r>
              <a:rPr lang="pl-PL" sz="2600" dirty="0" smtClean="0">
                <a:solidFill>
                  <a:srgbClr val="FFFFFF"/>
                </a:solidFill>
                <a:cs typeface="Times New Roman" pitchFamily="18" charset="0"/>
              </a:rPr>
              <a:t>Współistniejące często zaburzenia czynności bioelektrycznej mózgu bez korekty farmakologicznej utrudniają proces terapeutyczny </a:t>
            </a:r>
            <a:r>
              <a:rPr lang="pl-PL" sz="2600" dirty="0" smtClean="0">
                <a:solidFill>
                  <a:srgbClr val="FFFFFF"/>
                </a:solidFill>
              </a:rPr>
              <a:t>a stosowane oddziaływania </a:t>
            </a:r>
            <a:r>
              <a:rPr lang="pl-PL" sz="2600" dirty="0" smtClean="0">
                <a:solidFill>
                  <a:srgbClr val="FFFFFF"/>
                </a:solidFill>
                <a:cs typeface="Times New Roman" pitchFamily="18" charset="0"/>
              </a:rPr>
              <a:t>nie </a:t>
            </a:r>
            <a:r>
              <a:rPr lang="pl-PL" sz="2600" dirty="0" smtClean="0">
                <a:solidFill>
                  <a:srgbClr val="FFFFFF"/>
                </a:solidFill>
              </a:rPr>
              <a:t>przy</a:t>
            </a:r>
            <a:r>
              <a:rPr lang="pl-PL" sz="2600" dirty="0" smtClean="0">
                <a:solidFill>
                  <a:srgbClr val="FFFFFF"/>
                </a:solidFill>
                <a:cs typeface="Times New Roman" pitchFamily="18" charset="0"/>
              </a:rPr>
              <a:t>noszą oczekiwanych rezultatów</a:t>
            </a:r>
            <a:endParaRPr lang="pl-PL" sz="2600" dirty="0" smtClean="0">
              <a:solidFill>
                <a:srgbClr val="FFFFFF"/>
              </a:solidFill>
            </a:endParaRPr>
          </a:p>
          <a:p>
            <a:pPr eaLnBrk="1" hangingPunct="1">
              <a:lnSpc>
                <a:spcPct val="90000"/>
              </a:lnSpc>
              <a:defRPr/>
            </a:pPr>
            <a:endParaRPr lang="pl-PL" sz="2800" dirty="0" smtClean="0">
              <a:solidFill>
                <a:schemeClr val="tx2"/>
              </a:solidFill>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pic>
        <p:nvPicPr>
          <p:cNvPr id="65538" name="Picture 2"/>
          <p:cNvPicPr>
            <a:picLocks noGrp="1" noChangeAspect="1" noChangeArrowheads="1"/>
          </p:cNvPicPr>
          <p:nvPr>
            <p:ph idx="1"/>
          </p:nvPr>
        </p:nvPicPr>
        <p:blipFill>
          <a:blip r:embed="rId2" cstate="print"/>
          <a:srcRect/>
          <a:stretch>
            <a:fillRect/>
          </a:stretch>
        </p:blipFill>
        <p:spPr bwMode="auto">
          <a:xfrm>
            <a:off x="2286000" y="2154237"/>
            <a:ext cx="4572000" cy="3429000"/>
          </a:xfrm>
          <a:prstGeom prst="rect">
            <a:avLst/>
          </a:prstGeom>
          <a:noFill/>
          <a:ln w="9525">
            <a:noFill/>
            <a:miter lim="800000"/>
            <a:headEnd/>
            <a:tailEnd/>
          </a:ln>
          <a:effectLst/>
        </p:spPr>
      </p:pic>
      <p:pic>
        <p:nvPicPr>
          <p:cNvPr id="5" name="Picture 2"/>
          <p:cNvPicPr>
            <a:picLocks noChangeAspect="1" noChangeArrowheads="1"/>
          </p:cNvPicPr>
          <p:nvPr/>
        </p:nvPicPr>
        <p:blipFill>
          <a:blip r:embed="rId2" cstate="print"/>
          <a:srcRect/>
          <a:stretch>
            <a:fillRect/>
          </a:stretch>
        </p:blipFill>
        <p:spPr bwMode="auto">
          <a:xfrm>
            <a:off x="-1356659" y="-558062"/>
            <a:ext cx="10500659" cy="7875494"/>
          </a:xfrm>
          <a:prstGeom prst="rect">
            <a:avLst/>
          </a:prstGeom>
          <a:noFill/>
          <a:ln w="9525" cap="sq">
            <a:noFill/>
            <a:miter lim="800000"/>
            <a:headEnd type="none" w="sm" len="sm"/>
            <a:tailEnd type="none" w="sm" len="sm"/>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dirty="0" smtClean="0"/>
              <a:t>DSM-5 Zaburzenie autystyczne – kryteria:</a:t>
            </a:r>
            <a:endParaRPr lang="pl-PL" dirty="0"/>
          </a:p>
        </p:txBody>
      </p:sp>
      <p:sp>
        <p:nvSpPr>
          <p:cNvPr id="3" name="Symbol zastępczy zawartości 2"/>
          <p:cNvSpPr>
            <a:spLocks noGrp="1"/>
          </p:cNvSpPr>
          <p:nvPr>
            <p:ph idx="1"/>
          </p:nvPr>
        </p:nvSpPr>
        <p:spPr/>
        <p:txBody>
          <a:bodyPr/>
          <a:lstStyle/>
          <a:p>
            <a:pPr>
              <a:buNone/>
              <a:defRPr/>
            </a:pPr>
            <a:r>
              <a:rPr lang="pl-PL" sz="2800" dirty="0" smtClean="0">
                <a:solidFill>
                  <a:srgbClr val="FFFFFF"/>
                </a:solidFill>
              </a:rPr>
              <a:t>1. Klinicznie znaczące, stałe nieprawidłowości w obrębie komunikacji społecznej i interakcji.</a:t>
            </a:r>
          </a:p>
          <a:p>
            <a:pPr marL="514350" indent="-514350">
              <a:buClr>
                <a:schemeClr val="tx1"/>
              </a:buClr>
              <a:buFont typeface="+mj-lt"/>
              <a:buAutoNum type="alphaLcPeriod"/>
              <a:defRPr/>
            </a:pPr>
            <a:r>
              <a:rPr lang="pl-PL" sz="2800" dirty="0" smtClean="0"/>
              <a:t>Wyraźne deficyty w komunikacji werbalnej i niewerbalnej wykorzystywaniej w interakcjach społecznych,</a:t>
            </a:r>
          </a:p>
          <a:p>
            <a:pPr marL="514350" indent="-514350">
              <a:buClr>
                <a:schemeClr val="tx1"/>
              </a:buClr>
              <a:buFont typeface="+mj-lt"/>
              <a:buAutoNum type="alphaLcPeriod"/>
              <a:defRPr/>
            </a:pPr>
            <a:r>
              <a:rPr lang="pl-PL" sz="2800" dirty="0" smtClean="0"/>
              <a:t>Brak wzajemności społecznej,</a:t>
            </a:r>
          </a:p>
          <a:p>
            <a:pPr marL="514350" indent="-514350">
              <a:buClr>
                <a:schemeClr val="tx1"/>
              </a:buClr>
              <a:buFont typeface="+mj-lt"/>
              <a:buAutoNum type="alphaLcPeriod"/>
              <a:defRPr/>
            </a:pPr>
            <a:r>
              <a:rPr lang="pl-PL" sz="2800" dirty="0" smtClean="0"/>
              <a:t>Nieumiejętność rozwijania i utrzymywania relacji z rówieśnikami właściwej dla poziomu rozwoju.</a:t>
            </a:r>
            <a:endParaRPr lang="pl-PL" sz="28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Bibliografia</a:t>
            </a:r>
            <a:endParaRPr lang="pl-PL" dirty="0"/>
          </a:p>
        </p:txBody>
      </p:sp>
      <p:sp>
        <p:nvSpPr>
          <p:cNvPr id="4" name="Prostokąt 3"/>
          <p:cNvSpPr/>
          <p:nvPr/>
        </p:nvSpPr>
        <p:spPr>
          <a:xfrm>
            <a:off x="323528" y="1334373"/>
            <a:ext cx="8352928" cy="5632311"/>
          </a:xfrm>
          <a:prstGeom prst="rect">
            <a:avLst/>
          </a:prstGeom>
        </p:spPr>
        <p:txBody>
          <a:bodyPr wrap="square">
            <a:spAutoFit/>
          </a:bodyPr>
          <a:lstStyle/>
          <a:p>
            <a:pPr>
              <a:defRPr/>
            </a:pPr>
            <a:r>
              <a:rPr lang="pl-PL" dirty="0" smtClean="0"/>
              <a:t>Spence SJ, Schneider MT. The role of epilepsy and epileptiform EEGs in autism spectrum disorders. Pediatr Res. 2009 Jun;65(6):599-606. Hrdlicka M, Komarek V, Propper L, Kulisek R, Zumrova A, Faladova L, Havlovicova M, Sedlacek Z, Blatny M, Urbanek T. Not EEG abnormalities but epilepsy is associated with autistic regression and mental functioning in childhood autism. Eur Child Adolesc Psychiatry. 2004 Aug;13(4):209-13. Clarke DF, Roberts W, Daraksan M, Dupuis A, McCabe J, Wood H, Snead OC 3rd, Weiss SK.</a:t>
            </a:r>
          </a:p>
          <a:p>
            <a:pPr>
              <a:defRPr/>
            </a:pPr>
            <a:r>
              <a:rPr lang="pl-PL" dirty="0" smtClean="0"/>
              <a:t>The prevalence of autistic spectrum disorder in children surveyed in a tertiary care epilepsy clinic.</a:t>
            </a:r>
          </a:p>
          <a:p>
            <a:pPr>
              <a:defRPr/>
            </a:pPr>
            <a:r>
              <a:rPr lang="pl-PL" dirty="0" smtClean="0"/>
              <a:t>Epilepsia. 2005 Dec;46(12):1970-7. Spence SJ, Schneider MT. The role of epilepsy and epileptiform EEGs in autism spectrum disorders. Pediatr Res. 2009 Jun;65(6):599-606 </a:t>
            </a:r>
          </a:p>
          <a:p>
            <a:pPr eaLnBrk="1" hangingPunct="1">
              <a:buFont typeface="Wingdings" pitchFamily="2" charset="2"/>
              <a:buNone/>
              <a:defRPr/>
            </a:pPr>
            <a:endParaRPr lang="pl-PL"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33400" y="1524000"/>
            <a:ext cx="7772400" cy="5029200"/>
          </a:xfrm>
        </p:spPr>
        <p:txBody>
          <a:bodyPr/>
          <a:lstStyle/>
          <a:p>
            <a:pPr eaLnBrk="1" hangingPunct="1">
              <a:defRPr/>
            </a:pPr>
            <a:r>
              <a:rPr lang="pl-PL" sz="4000" dirty="0" smtClean="0"/>
              <a:t/>
            </a:r>
            <a:br>
              <a:rPr lang="pl-PL" sz="4000" dirty="0" smtClean="0"/>
            </a:br>
            <a:r>
              <a:rPr lang="pl-PL" sz="4000" dirty="0" smtClean="0"/>
              <a:t> Dziękuję moim współpracownikom uczestniczącym w realizacji badania a Państwu za uwagę! </a:t>
            </a:r>
            <a:br>
              <a:rPr lang="pl-PL" sz="4000" dirty="0" smtClean="0"/>
            </a:br>
            <a:r>
              <a:rPr lang="pl-PL" sz="4000" dirty="0" smtClean="0"/>
              <a:t/>
            </a:r>
            <a:br>
              <a:rPr lang="pl-PL" sz="4000" dirty="0" smtClean="0"/>
            </a:br>
            <a:r>
              <a:rPr lang="pl-PL" sz="3600" dirty="0" smtClean="0"/>
              <a:t/>
            </a:r>
            <a:br>
              <a:rPr lang="pl-PL" sz="3600" dirty="0" smtClean="0"/>
            </a:br>
            <a:r>
              <a:rPr lang="pl-PL" sz="3600" dirty="0" smtClean="0"/>
              <a:t/>
            </a:r>
            <a:br>
              <a:rPr lang="pl-PL" sz="3600" dirty="0" smtClean="0"/>
            </a:br>
            <a:endParaRPr lang="pl-PL" sz="36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dirty="0" smtClean="0"/>
              <a:t>DSM-5 Zaburzenie autystyczne – kryteria:</a:t>
            </a:r>
            <a:endParaRPr lang="pl-PL" dirty="0"/>
          </a:p>
        </p:txBody>
      </p:sp>
      <p:sp>
        <p:nvSpPr>
          <p:cNvPr id="3" name="Symbol zastępczy zawartości 2"/>
          <p:cNvSpPr>
            <a:spLocks noGrp="1"/>
          </p:cNvSpPr>
          <p:nvPr>
            <p:ph idx="1"/>
          </p:nvPr>
        </p:nvSpPr>
        <p:spPr>
          <a:xfrm>
            <a:off x="688032" y="1701056"/>
            <a:ext cx="7772400" cy="5040312"/>
          </a:xfrm>
        </p:spPr>
        <p:txBody>
          <a:bodyPr/>
          <a:lstStyle/>
          <a:p>
            <a:pPr>
              <a:buNone/>
              <a:defRPr/>
            </a:pPr>
            <a:r>
              <a:rPr lang="pl-PL" sz="2800" dirty="0" smtClean="0">
                <a:solidFill>
                  <a:srgbClr val="FFFFFF"/>
                </a:solidFill>
              </a:rPr>
              <a:t>2. Ograniczone, powtarzalne wzorce zachowań, zainteresowań i aktywności objawiające się poprzez co najmniej dwa z poniższych objawów:</a:t>
            </a:r>
          </a:p>
          <a:p>
            <a:pPr marL="514350" indent="-514350">
              <a:buClr>
                <a:srgbClr val="FFFFFF"/>
              </a:buClr>
              <a:buFont typeface="+mj-lt"/>
              <a:buAutoNum type="alphaLcPeriod"/>
              <a:defRPr/>
            </a:pPr>
            <a:r>
              <a:rPr lang="pl-PL" sz="2800" dirty="0" smtClean="0"/>
              <a:t>Stereotypowe zachowania motoryczne lub werbalne lub nietypowe zachowania sensoryczne,</a:t>
            </a:r>
          </a:p>
          <a:p>
            <a:pPr marL="514350" indent="-514350">
              <a:buClr>
                <a:srgbClr val="FFFFFF"/>
              </a:buClr>
              <a:buFont typeface="+mj-lt"/>
              <a:buAutoNum type="alphaLcPeriod"/>
              <a:defRPr/>
            </a:pPr>
            <a:r>
              <a:rPr lang="pl-PL" sz="2800" dirty="0" smtClean="0"/>
              <a:t>Nadmierne przywiązanie do rutyny i zrytualizowanych wzorców zachowania,</a:t>
            </a:r>
          </a:p>
          <a:p>
            <a:pPr marL="514350" indent="-514350">
              <a:buClr>
                <a:srgbClr val="FFFFFF"/>
              </a:buClr>
              <a:buFont typeface="+mj-lt"/>
              <a:buAutoNum type="alphaLcPeriod"/>
              <a:defRPr/>
            </a:pPr>
            <a:r>
              <a:rPr lang="pl-PL" sz="2800" dirty="0" smtClean="0"/>
              <a:t>Ograniczone zainteresowania.</a:t>
            </a:r>
          </a:p>
          <a:p>
            <a:pPr>
              <a:defRPr/>
            </a:pPr>
            <a:endParaRPr lang="pl-PL"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55650" y="1772816"/>
            <a:ext cx="7772400" cy="4454525"/>
          </a:xfrm>
        </p:spPr>
        <p:txBody>
          <a:bodyPr/>
          <a:lstStyle/>
          <a:p>
            <a:pPr>
              <a:buFont typeface="Wingdings" pitchFamily="2" charset="2"/>
              <a:buNone/>
              <a:defRPr/>
            </a:pPr>
            <a:r>
              <a:rPr lang="pl-PL" sz="2800" dirty="0" smtClean="0"/>
              <a:t>Najważniejsze zmiany to utworzenie dwóch zestawów cech podstawowych: </a:t>
            </a:r>
          </a:p>
          <a:p>
            <a:pPr>
              <a:buClr>
                <a:srgbClr val="FFFFFF"/>
              </a:buClr>
              <a:buFont typeface="Arial" pitchFamily="34" charset="0"/>
              <a:buChar char="•"/>
              <a:defRPr/>
            </a:pPr>
            <a:r>
              <a:rPr lang="pl-PL" sz="2800" dirty="0" smtClean="0"/>
              <a:t>zaburzenia komunikacji społecznej i interakcji społecznych </a:t>
            </a:r>
          </a:p>
          <a:p>
            <a:pPr>
              <a:buClr>
                <a:schemeClr val="tx1"/>
              </a:buClr>
              <a:buFont typeface="Arial" pitchFamily="34" charset="0"/>
              <a:buChar char="•"/>
              <a:defRPr/>
            </a:pPr>
            <a:r>
              <a:rPr lang="pl-PL" sz="2800" dirty="0" smtClean="0"/>
              <a:t>ograniczone i powtarzalne zachowania i zainteresowania. </a:t>
            </a:r>
          </a:p>
          <a:p>
            <a:pPr>
              <a:buClr>
                <a:schemeClr val="tx1"/>
              </a:buClr>
              <a:buNone/>
              <a:defRPr/>
            </a:pPr>
            <a:endParaRPr lang="pl-PL" sz="800" dirty="0" smtClean="0"/>
          </a:p>
          <a:p>
            <a:pPr>
              <a:buFont typeface="Wingdings" pitchFamily="2" charset="2"/>
              <a:buNone/>
              <a:defRPr/>
            </a:pPr>
            <a:r>
              <a:rPr lang="pl-PL" sz="2800" dirty="0" smtClean="0"/>
              <a:t>Ponadto nie będzie już wymagane stwierdzenie trudności związanych z  pierwszymi objawami autyzmu przed osiągnięciem trzeciego roku życia</a:t>
            </a:r>
          </a:p>
          <a:p>
            <a:pPr>
              <a:defRPr/>
            </a:pPr>
            <a:endParaRPr lang="pl-PL" sz="2400" dirty="0"/>
          </a:p>
        </p:txBody>
      </p:sp>
      <p:sp>
        <p:nvSpPr>
          <p:cNvPr id="4" name="Prostokąt 3"/>
          <p:cNvSpPr/>
          <p:nvPr/>
        </p:nvSpPr>
        <p:spPr>
          <a:xfrm>
            <a:off x="6657975" y="-1550988"/>
            <a:ext cx="2286000" cy="1446213"/>
          </a:xfrm>
          <a:prstGeom prst="rect">
            <a:avLst/>
          </a:prstGeom>
        </p:spPr>
        <p:txBody>
          <a:bodyPr>
            <a:spAutoFit/>
          </a:bodyPr>
          <a:lstStyle/>
          <a:p>
            <a:pPr algn="ctr" eaLnBrk="0" hangingPunct="0">
              <a:defRPr/>
            </a:pPr>
            <a:r>
              <a:rPr lang="pl-PL" sz="4400" b="1" kern="0" dirty="0">
                <a:solidFill>
                  <a:srgbClr val="FFFF00"/>
                </a:solidFill>
                <a:effectLst>
                  <a:outerShdw blurRad="38100" dist="38100" dir="2700000" algn="tl">
                    <a:srgbClr val="000000"/>
                  </a:outerShdw>
                </a:effectLst>
                <a:latin typeface="Times New Roman"/>
                <a:ea typeface="+mj-ea"/>
                <a:cs typeface="+mj-cs"/>
              </a:rPr>
              <a:t/>
            </a:r>
            <a:br>
              <a:rPr lang="pl-PL" sz="4400" b="1" kern="0" dirty="0">
                <a:solidFill>
                  <a:srgbClr val="FFFF00"/>
                </a:solidFill>
                <a:effectLst>
                  <a:outerShdw blurRad="38100" dist="38100" dir="2700000" algn="tl">
                    <a:srgbClr val="000000"/>
                  </a:outerShdw>
                </a:effectLst>
                <a:latin typeface="Times New Roman"/>
                <a:ea typeface="+mj-ea"/>
                <a:cs typeface="+mj-cs"/>
              </a:rPr>
            </a:br>
            <a:endParaRPr lang="pl-PL" sz="4400" kern="0" dirty="0">
              <a:solidFill>
                <a:srgbClr val="FFFF00"/>
              </a:solidFill>
              <a:effectLst>
                <a:outerShdw blurRad="38100" dist="38100" dir="2700000" algn="tl">
                  <a:srgbClr val="000000"/>
                </a:outerShdw>
              </a:effectLst>
              <a:latin typeface="Times New Roman"/>
              <a:ea typeface="+mj-ea"/>
              <a:cs typeface="+mj-cs"/>
            </a:endParaRPr>
          </a:p>
        </p:txBody>
      </p:sp>
      <p:sp>
        <p:nvSpPr>
          <p:cNvPr id="5" name="Tytuł 4"/>
          <p:cNvSpPr>
            <a:spLocks noGrp="1"/>
          </p:cNvSpPr>
          <p:nvPr>
            <p:ph type="title"/>
          </p:nvPr>
        </p:nvSpPr>
        <p:spPr>
          <a:xfrm>
            <a:off x="685800" y="404664"/>
            <a:ext cx="7772400" cy="1219200"/>
          </a:xfrm>
        </p:spPr>
        <p:txBody>
          <a:bodyPr/>
          <a:lstStyle/>
          <a:p>
            <a:r>
              <a:rPr lang="pl-PL" sz="2800" dirty="0" smtClean="0"/>
              <a:t>Zastosowanie kryteriów DSM-5 dla zaburzeń ze spektrum autyzmu u dzieci z diagnozą całościowych zaburzeń rozwoju według DSM-IV</a:t>
            </a:r>
            <a:endParaRPr lang="pl-PL"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dirty="0" smtClean="0"/>
              <a:t>Choroby spektrum autystycznego</a:t>
            </a:r>
            <a:br>
              <a:rPr lang="pl-PL" dirty="0" smtClean="0"/>
            </a:br>
            <a:endParaRPr lang="pl-PL" dirty="0"/>
          </a:p>
        </p:txBody>
      </p:sp>
      <p:sp>
        <p:nvSpPr>
          <p:cNvPr id="3" name="Symbol zastępczy zawartości 2"/>
          <p:cNvSpPr>
            <a:spLocks noGrp="1"/>
          </p:cNvSpPr>
          <p:nvPr>
            <p:ph idx="1"/>
          </p:nvPr>
        </p:nvSpPr>
        <p:spPr>
          <a:xfrm>
            <a:off x="251520" y="1340098"/>
            <a:ext cx="8892480" cy="5113238"/>
          </a:xfrm>
          <a:ln>
            <a:noFill/>
          </a:ln>
        </p:spPr>
        <p:txBody>
          <a:bodyPr/>
          <a:lstStyle/>
          <a:p>
            <a:pPr>
              <a:defRPr/>
            </a:pPr>
            <a:r>
              <a:rPr lang="pl-PL" sz="2800" b="1" dirty="0" smtClean="0"/>
              <a:t>F 84.0</a:t>
            </a:r>
            <a:r>
              <a:rPr lang="pl-PL" sz="2800" dirty="0" smtClean="0"/>
              <a:t> autyzm dziecięcy </a:t>
            </a:r>
          </a:p>
          <a:p>
            <a:pPr>
              <a:defRPr/>
            </a:pPr>
            <a:r>
              <a:rPr lang="pl-PL" sz="2800" b="1" dirty="0" smtClean="0"/>
              <a:t>F 84.1 autyzm atypowy</a:t>
            </a:r>
          </a:p>
          <a:p>
            <a:pPr>
              <a:defRPr/>
            </a:pPr>
            <a:r>
              <a:rPr lang="pl-PL" sz="2800" b="1" dirty="0" smtClean="0"/>
              <a:t>F 84.5 zespół Aspergera </a:t>
            </a:r>
            <a:r>
              <a:rPr lang="pl-PL" sz="2800" dirty="0" smtClean="0"/>
              <a:t>– AS (Asperger Syndrome), ASD (Autism Spectrum Disorder) </a:t>
            </a:r>
          </a:p>
          <a:p>
            <a:pPr>
              <a:defRPr/>
            </a:pPr>
            <a:r>
              <a:rPr lang="pl-PL" sz="2800" b="1" dirty="0" smtClean="0"/>
              <a:t>F 81.9</a:t>
            </a:r>
            <a:r>
              <a:rPr lang="pl-PL" sz="2800" dirty="0" smtClean="0"/>
              <a:t> upośledzenie zdolności niewerbalnego uczenia </a:t>
            </a:r>
          </a:p>
          <a:p>
            <a:pPr>
              <a:defRPr/>
            </a:pPr>
            <a:r>
              <a:rPr lang="pl-PL" sz="2800" b="1" dirty="0" smtClean="0"/>
              <a:t>F 84.9 całościowe zaburzenie rozwoju nie </a:t>
            </a:r>
            <a:r>
              <a:rPr lang="pl-PL" sz="2800" b="1" smtClean="0"/>
              <a:t>zdiagnozowane </a:t>
            </a:r>
            <a:r>
              <a:rPr lang="pl-PL" sz="2800" b="1" smtClean="0"/>
              <a:t>inaczej, </a:t>
            </a:r>
            <a:r>
              <a:rPr lang="pl-PL" sz="2800" b="1" dirty="0" smtClean="0"/>
              <a:t>autyzm wysokofunkcjonujący, zaburzenie semantyczno-pragmatyczne, zespół wielu złożonych zaburzeń rozwojowych, hyperleksja </a:t>
            </a:r>
          </a:p>
          <a:p>
            <a:pPr>
              <a:buFont typeface="Wingdings" pitchFamily="2" charset="2"/>
              <a:buNone/>
              <a:defRPr/>
            </a:pP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539750" y="2204864"/>
            <a:ext cx="8070850" cy="4104456"/>
          </a:xfrm>
        </p:spPr>
        <p:txBody>
          <a:bodyPr/>
          <a:lstStyle/>
          <a:p>
            <a:pPr>
              <a:defRPr/>
            </a:pPr>
            <a:r>
              <a:rPr lang="pl-PL" sz="2800" dirty="0" smtClean="0"/>
              <a:t>Wszystkie one charakteryzują się znacznymi zaburzeniami interakcji społecznych i komunikacji, jak również znacznie ograniczonymi zainteresowaniami i bardzo powtarzalnym zachowaniem.</a:t>
            </a:r>
          </a:p>
          <a:p>
            <a:pPr>
              <a:defRPr/>
            </a:pPr>
            <a:r>
              <a:rPr lang="pl-PL" sz="2800" dirty="0" smtClean="0"/>
              <a:t>Spektrum autyzmu jest podgrupą szerszej jednostki: całościowe zaburzenie rozwoju – ang. PDD (Pervasive Developmental Disorder).</a:t>
            </a:r>
            <a:endParaRPr lang="pl-PL" sz="2800" b="1" dirty="0" smtClean="0"/>
          </a:p>
          <a:p>
            <a:pPr marL="609600" indent="-609600" eaLnBrk="1" hangingPunct="1">
              <a:buFont typeface="Wingdings" pitchFamily="2" charset="2"/>
              <a:buAutoNum type="arabicPeriod"/>
              <a:defRPr/>
            </a:pPr>
            <a:endParaRPr lang="pl-PL" sz="3600" dirty="0" smtClean="0"/>
          </a:p>
        </p:txBody>
      </p:sp>
      <p:sp>
        <p:nvSpPr>
          <p:cNvPr id="5" name="Tytuł 1"/>
          <p:cNvSpPr>
            <a:spLocks noGrp="1"/>
          </p:cNvSpPr>
          <p:nvPr>
            <p:ph type="title"/>
          </p:nvPr>
        </p:nvSpPr>
        <p:spPr>
          <a:xfrm>
            <a:off x="685800" y="332656"/>
            <a:ext cx="7772400" cy="1435224"/>
          </a:xfrm>
        </p:spPr>
        <p:txBody>
          <a:bodyPr/>
          <a:lstStyle/>
          <a:p>
            <a:pPr>
              <a:defRPr/>
            </a:pPr>
            <a:r>
              <a:rPr lang="pl-PL" sz="3200" b="1" dirty="0" smtClean="0">
                <a:solidFill>
                  <a:srgbClr val="FFFF00"/>
                </a:solidFill>
              </a:rPr>
              <a:t>Choroby Spektrum autystycznego</a:t>
            </a:r>
            <a:r>
              <a:rPr lang="pl-PL" sz="3200" dirty="0" smtClean="0">
                <a:solidFill>
                  <a:srgbClr val="FFFF00"/>
                </a:solidFill>
              </a:rPr>
              <a:t> –ASD-obejmujące różne typy osób o cechach autystycznych, </a:t>
            </a:r>
          </a:p>
        </p:txBody>
      </p:sp>
    </p:spTree>
  </p:cSld>
  <p:clrMapOvr>
    <a:masterClrMapping/>
  </p:clrMapOvr>
</p:sld>
</file>

<file path=ppt/theme/theme1.xml><?xml version="1.0" encoding="utf-8"?>
<a:theme xmlns:a="http://schemas.openxmlformats.org/drawingml/2006/main" name="Niebieska przekątna">
  <a:themeElements>
    <a:clrScheme name="Niebieska przekątna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fontScheme name="Niebieska przekątna">
      <a:majorFont>
        <a:latin typeface="Times New Roman"/>
        <a:ea typeface=""/>
        <a:cs typeface=""/>
      </a:majorFont>
      <a:minorFont>
        <a:latin typeface="Times New Roman"/>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l-PL"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l-PL"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iebieska przekątna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clrMap bg1="dk2" tx1="lt1" bg2="dk1" tx2="lt2" accent1="accent1" accent2="accent2" accent3="accent3" accent4="accent4" accent5="accent5" accent6="accent6" hlink="hlink" folHlink="folHlink"/>
    </a:extraClrScheme>
    <a:extraClrScheme>
      <a:clrScheme name="Niebieska przekątna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CCECFF"/>
        </a:folHlink>
      </a:clrScheme>
      <a:clrMap bg1="lt1" tx1="dk1" bg2="lt2" tx2="dk2" accent1="accent1" accent2="accent2" accent3="accent3" accent4="accent4" accent5="accent5" accent6="accent6" hlink="hlink" folHlink="folHlink"/>
    </a:extraClrScheme>
    <a:extraClrScheme>
      <a:clrScheme name="Niebieska przekątna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Niebieska przekątna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CC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Designs\Niebieska przekątna.pot</Template>
  <TotalTime>689</TotalTime>
  <Words>2082</Words>
  <Application>Microsoft Office PowerPoint</Application>
  <PresentationFormat>Pokaz na ekranie (4:3)</PresentationFormat>
  <Paragraphs>255</Paragraphs>
  <Slides>51</Slides>
  <Notes>2</Notes>
  <HiddenSlides>0</HiddenSlides>
  <MMClips>0</MMClips>
  <ScaleCrop>false</ScaleCrop>
  <HeadingPairs>
    <vt:vector size="4" baseType="variant">
      <vt:variant>
        <vt:lpstr>Motyw</vt:lpstr>
      </vt:variant>
      <vt:variant>
        <vt:i4>1</vt:i4>
      </vt:variant>
      <vt:variant>
        <vt:lpstr>Tytuły slajdów</vt:lpstr>
      </vt:variant>
      <vt:variant>
        <vt:i4>51</vt:i4>
      </vt:variant>
    </vt:vector>
  </HeadingPairs>
  <TitlesOfParts>
    <vt:vector size="52" baseType="lpstr">
      <vt:lpstr>Niebieska przekątna</vt:lpstr>
      <vt:lpstr>Slajd 1</vt:lpstr>
      <vt:lpstr>Całościowe zaburzenia rozwoju-ICD-10</vt:lpstr>
      <vt:lpstr>Całościowe zaburzenia rozwoju /c.d/ ICD-10</vt:lpstr>
      <vt:lpstr>Kryteria diagnostyczne autyzmu dziecięcego wg ICD-10 </vt:lpstr>
      <vt:lpstr>DSM-5 Zaburzenie autystyczne – kryteria:</vt:lpstr>
      <vt:lpstr>DSM-5 Zaburzenie autystyczne – kryteria:</vt:lpstr>
      <vt:lpstr>Zastosowanie kryteriów DSM-5 dla zaburzeń ze spektrum autyzmu u dzieci z diagnozą całościowych zaburzeń rozwoju według DSM-IV</vt:lpstr>
      <vt:lpstr>Choroby spektrum autystycznego </vt:lpstr>
      <vt:lpstr>Choroby Spektrum autystycznego –ASD-obejmujące różne typy osób o cechach autystycznych, </vt:lpstr>
      <vt:lpstr>Choroby do różnicowania z ASD</vt:lpstr>
      <vt:lpstr>Autyzm wczesnodziecięcy, autyzm głęboki, zespół Kannera</vt:lpstr>
      <vt:lpstr>Epidemiologia</vt:lpstr>
      <vt:lpstr>USA – dane z 29 marca 2012r. z 14 stanów (raport Centers for Disease Control and Prevention)  </vt:lpstr>
      <vt:lpstr>Przyczyny ASD</vt:lpstr>
      <vt:lpstr>Przebieg ASD</vt:lpstr>
      <vt:lpstr>Założenia w terapii ASD</vt:lpstr>
      <vt:lpstr>c.d.  Terapii</vt:lpstr>
      <vt:lpstr>Interwencje rodzinne</vt:lpstr>
      <vt:lpstr>Psychiatria środowiskowa</vt:lpstr>
      <vt:lpstr>Skuteczna interwencja w zaburzeniach.</vt:lpstr>
      <vt:lpstr>Czynniki prognostyczne w ASD 5-6  r.ż.</vt:lpstr>
      <vt:lpstr>Skuteczność terapii</vt:lpstr>
      <vt:lpstr>Reanimacja aktywności w obszarze zakrętu wrzecionowatego i jąder migdałowatych</vt:lpstr>
      <vt:lpstr>Leczenie aytyzmu</vt:lpstr>
      <vt:lpstr>Leczenie</vt:lpstr>
      <vt:lpstr>Leczenie  c.d</vt:lpstr>
      <vt:lpstr>Terapie nieskuteczne</vt:lpstr>
      <vt:lpstr>CEL 1</vt:lpstr>
      <vt:lpstr>Grupa badana</vt:lpstr>
      <vt:lpstr>Grupa badana</vt:lpstr>
      <vt:lpstr>Diagnostyka Autyzmu dziecięcego</vt:lpstr>
      <vt:lpstr>Diagnostyka Autyzmu dziecięcego - wyniki</vt:lpstr>
      <vt:lpstr>Skutki błędnej diagnozy</vt:lpstr>
      <vt:lpstr>Wnioski</vt:lpstr>
      <vt:lpstr>Cel 2</vt:lpstr>
      <vt:lpstr>Autyzm a padaczka</vt:lpstr>
      <vt:lpstr>Autyzm a padaczka</vt:lpstr>
      <vt:lpstr>Padaczka a autyzm</vt:lpstr>
      <vt:lpstr>Autyzm a zapis eeg</vt:lpstr>
      <vt:lpstr>Grupa badana</vt:lpstr>
      <vt:lpstr>Metoda</vt:lpstr>
      <vt:lpstr>Diagnostyka EEG - wyniki</vt:lpstr>
      <vt:lpstr>Diagnostyka EEG- wyniki</vt:lpstr>
      <vt:lpstr>Diagnostyka EEG - wyniki</vt:lpstr>
      <vt:lpstr>Diagnostyka padaczki</vt:lpstr>
      <vt:lpstr>Dlaczego trudno rozpoznać padaczkę u dzieci z autyzmem?</vt:lpstr>
      <vt:lpstr>Dlaczego trzeba wykonać badanie EEG u dziecka z rozpoznaniem autyzmu?</vt:lpstr>
      <vt:lpstr>Wnioski</vt:lpstr>
      <vt:lpstr>Slajd 49</vt:lpstr>
      <vt:lpstr>Bibliografia</vt:lpstr>
      <vt:lpstr>  Dziękuję moim współpracownikom uczestniczącym w realizacji badania a Państwu za uwagę!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Halina Flisiak - Antonijczuk</dc:title>
  <dc:creator>PAWEL</dc:creator>
  <cp:lastModifiedBy>Halina Flisiak</cp:lastModifiedBy>
  <cp:revision>148</cp:revision>
  <dcterms:created xsi:type="dcterms:W3CDTF">2007-10-24T12:23:34Z</dcterms:created>
  <dcterms:modified xsi:type="dcterms:W3CDTF">2014-10-16T07:58:36Z</dcterms:modified>
</cp:coreProperties>
</file>